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4"/>
  </p:sldMasterIdLst>
  <p:notesMasterIdLst>
    <p:notesMasterId r:id="rId16"/>
  </p:notesMasterIdLst>
  <p:sldIdLst>
    <p:sldId id="264" r:id="rId5"/>
    <p:sldId id="263" r:id="rId6"/>
    <p:sldId id="265" r:id="rId7"/>
    <p:sldId id="266" r:id="rId8"/>
    <p:sldId id="267" r:id="rId9"/>
    <p:sldId id="268" r:id="rId10"/>
    <p:sldId id="273" r:id="rId11"/>
    <p:sldId id="269" r:id="rId12"/>
    <p:sldId id="270" r:id="rId13"/>
    <p:sldId id="274" r:id="rId14"/>
    <p:sldId id="275" r:id="rId15"/>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36024ABC-68E4-484F-8D76-D850E6BC399F}">
          <p14:sldIdLst/>
        </p14:section>
        <p14:section name="Untitled Section" id="{89682E98-E0E2-4BD1-902F-D12339A0B83E}">
          <p14:sldIdLst>
            <p14:sldId id="264"/>
            <p14:sldId id="263"/>
            <p14:sldId id="265"/>
            <p14:sldId id="266"/>
            <p14:sldId id="267"/>
            <p14:sldId id="268"/>
            <p14:sldId id="273"/>
            <p14:sldId id="269"/>
            <p14:sldId id="270"/>
            <p14:sldId id="274"/>
            <p14:sldId id="27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p15:clr>
            <a:srgbClr val="A4A3A4"/>
          </p15:clr>
        </p15:guide>
        <p15:guide id="2" pos="221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ki.MacNaughton" initials="M" lastIdx="6"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7" autoAdjust="0"/>
    <p:restoredTop sz="93900" autoAdjust="0"/>
  </p:normalViewPr>
  <p:slideViewPr>
    <p:cSldViewPr>
      <p:cViewPr varScale="1">
        <p:scale>
          <a:sx n="66" d="100"/>
          <a:sy n="66" d="100"/>
        </p:scale>
        <p:origin x="1272" y="66"/>
      </p:cViewPr>
      <p:guideLst>
        <p:guide orient="horz" pos="2160"/>
        <p:guide pos="2880"/>
      </p:guideLst>
    </p:cSldViewPr>
  </p:slideViewPr>
  <p:outlineViewPr>
    <p:cViewPr>
      <p:scale>
        <a:sx n="33" d="100"/>
        <a:sy n="33" d="100"/>
      </p:scale>
      <p:origin x="0" y="4954"/>
    </p:cViewPr>
  </p:outlineViewPr>
  <p:notesTextViewPr>
    <p:cViewPr>
      <p:scale>
        <a:sx n="1" d="1"/>
        <a:sy n="1" d="1"/>
      </p:scale>
      <p:origin x="0" y="0"/>
    </p:cViewPr>
  </p:notesTextViewPr>
  <p:notesViewPr>
    <p:cSldViewPr>
      <p:cViewPr varScale="1">
        <p:scale>
          <a:sx n="56" d="100"/>
          <a:sy n="56" d="100"/>
        </p:scale>
        <p:origin x="-2750" y="-86"/>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68E6F54E-CF9C-4C96-AA61-BBF93B9DCAAD}" type="datetimeFigureOut">
              <a:rPr lang="en-US" smtClean="0"/>
              <a:t>8/20/2018</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D5F70D29-EA73-4E63-B08C-D38E0EF558F7}" type="slidenum">
              <a:rPr lang="en-US" smtClean="0"/>
              <a:t>‹#›</a:t>
            </a:fld>
            <a:endParaRPr lang="en-US"/>
          </a:p>
        </p:txBody>
      </p:sp>
    </p:spTree>
    <p:extLst>
      <p:ext uri="{BB962C8B-B14F-4D97-AF65-F5344CB8AC3E}">
        <p14:creationId xmlns:p14="http://schemas.microsoft.com/office/powerpoint/2010/main" val="19090907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 sure to include your company logo!</a:t>
            </a:r>
          </a:p>
        </p:txBody>
      </p:sp>
      <p:sp>
        <p:nvSpPr>
          <p:cNvPr id="4" name="Slide Number Placeholder 3"/>
          <p:cNvSpPr>
            <a:spLocks noGrp="1"/>
          </p:cNvSpPr>
          <p:nvPr>
            <p:ph type="sldNum" sz="quarter" idx="10"/>
          </p:nvPr>
        </p:nvSpPr>
        <p:spPr/>
        <p:txBody>
          <a:bodyPr/>
          <a:lstStyle/>
          <a:p>
            <a:fld id="{16A1C643-4324-4433-BACC-F86968D06802}" type="slidenum">
              <a:rPr lang="en-US" smtClean="0"/>
              <a:t>2</a:t>
            </a:fld>
            <a:endParaRPr lang="en-US"/>
          </a:p>
        </p:txBody>
      </p:sp>
    </p:spTree>
    <p:extLst>
      <p:ext uri="{BB962C8B-B14F-4D97-AF65-F5344CB8AC3E}">
        <p14:creationId xmlns:p14="http://schemas.microsoft.com/office/powerpoint/2010/main" val="21701627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A1C643-4324-4433-BACC-F86968D06802}" type="slidenum">
              <a:rPr lang="en-US" smtClean="0"/>
              <a:t>3</a:t>
            </a:fld>
            <a:endParaRPr lang="en-US"/>
          </a:p>
        </p:txBody>
      </p:sp>
    </p:spTree>
    <p:extLst>
      <p:ext uri="{BB962C8B-B14F-4D97-AF65-F5344CB8AC3E}">
        <p14:creationId xmlns:p14="http://schemas.microsoft.com/office/powerpoint/2010/main" val="21864310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A1C643-4324-4433-BACC-F86968D06802}" type="slidenum">
              <a:rPr lang="en-US" smtClean="0"/>
              <a:t>4</a:t>
            </a:fld>
            <a:endParaRPr lang="en-US"/>
          </a:p>
        </p:txBody>
      </p:sp>
    </p:spTree>
    <p:extLst>
      <p:ext uri="{BB962C8B-B14F-4D97-AF65-F5344CB8AC3E}">
        <p14:creationId xmlns:p14="http://schemas.microsoft.com/office/powerpoint/2010/main" val="39621521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a:p>
            <a:endParaRPr lang="en-US" dirty="0"/>
          </a:p>
        </p:txBody>
      </p:sp>
      <p:sp>
        <p:nvSpPr>
          <p:cNvPr id="4" name="Slide Number Placeholder 3"/>
          <p:cNvSpPr>
            <a:spLocks noGrp="1"/>
          </p:cNvSpPr>
          <p:nvPr>
            <p:ph type="sldNum" sz="quarter" idx="10"/>
          </p:nvPr>
        </p:nvSpPr>
        <p:spPr/>
        <p:txBody>
          <a:bodyPr/>
          <a:lstStyle/>
          <a:p>
            <a:fld id="{16A1C643-4324-4433-BACC-F86968D06802}" type="slidenum">
              <a:rPr lang="en-US" smtClean="0"/>
              <a:t>5</a:t>
            </a:fld>
            <a:endParaRPr lang="en-US"/>
          </a:p>
        </p:txBody>
      </p:sp>
    </p:spTree>
    <p:extLst>
      <p:ext uri="{BB962C8B-B14F-4D97-AF65-F5344CB8AC3E}">
        <p14:creationId xmlns:p14="http://schemas.microsoft.com/office/powerpoint/2010/main" val="6793790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A1C643-4324-4433-BACC-F86968D06802}" type="slidenum">
              <a:rPr lang="en-US" smtClean="0"/>
              <a:t>6</a:t>
            </a:fld>
            <a:endParaRPr lang="en-US"/>
          </a:p>
        </p:txBody>
      </p:sp>
    </p:spTree>
    <p:extLst>
      <p:ext uri="{BB962C8B-B14F-4D97-AF65-F5344CB8AC3E}">
        <p14:creationId xmlns:p14="http://schemas.microsoft.com/office/powerpoint/2010/main" val="19909067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A1C643-4324-4433-BACC-F86968D06802}" type="slidenum">
              <a:rPr lang="en-US" smtClean="0"/>
              <a:t>7</a:t>
            </a:fld>
            <a:endParaRPr lang="en-US"/>
          </a:p>
        </p:txBody>
      </p:sp>
    </p:spTree>
    <p:extLst>
      <p:ext uri="{BB962C8B-B14F-4D97-AF65-F5344CB8AC3E}">
        <p14:creationId xmlns:p14="http://schemas.microsoft.com/office/powerpoint/2010/main" val="28328616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A1C643-4324-4433-BACC-F86968D06802}" type="slidenum">
              <a:rPr lang="en-US" smtClean="0"/>
              <a:t>8</a:t>
            </a:fld>
            <a:endParaRPr lang="en-US"/>
          </a:p>
        </p:txBody>
      </p:sp>
    </p:spTree>
    <p:extLst>
      <p:ext uri="{BB962C8B-B14F-4D97-AF65-F5344CB8AC3E}">
        <p14:creationId xmlns:p14="http://schemas.microsoft.com/office/powerpoint/2010/main" val="122292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A1C643-4324-4433-BACC-F86968D06802}" type="slidenum">
              <a:rPr lang="en-US" smtClean="0"/>
              <a:t>9</a:t>
            </a:fld>
            <a:endParaRPr lang="en-US"/>
          </a:p>
        </p:txBody>
      </p:sp>
    </p:spTree>
    <p:extLst>
      <p:ext uri="{BB962C8B-B14F-4D97-AF65-F5344CB8AC3E}">
        <p14:creationId xmlns:p14="http://schemas.microsoft.com/office/powerpoint/2010/main" val="37870912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E4E3B4-AFE4-4DC4-977E-FAF84C038074}"/>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19CDD752-E408-450F-90EF-5E3D9D2A29D1}"/>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E9E6C898-B605-4C10-8190-0D4246DED4F8}"/>
              </a:ext>
            </a:extLst>
          </p:cNvPr>
          <p:cNvSpPr>
            <a:spLocks noGrp="1"/>
          </p:cNvSpPr>
          <p:nvPr>
            <p:ph type="dt" sz="half" idx="10"/>
          </p:nvPr>
        </p:nvSpPr>
        <p:spPr/>
        <p:txBody>
          <a:bodyPr/>
          <a:lstStyle/>
          <a:p>
            <a:fld id="{59C8A9C0-7274-4751-86ED-028934ED58EB}" type="datetime1">
              <a:rPr lang="en-US" smtClean="0"/>
              <a:t>8/20/2018</a:t>
            </a:fld>
            <a:endParaRPr lang="en-US"/>
          </a:p>
        </p:txBody>
      </p:sp>
      <p:sp>
        <p:nvSpPr>
          <p:cNvPr id="5" name="Footer Placeholder 4">
            <a:extLst>
              <a:ext uri="{FF2B5EF4-FFF2-40B4-BE49-F238E27FC236}">
                <a16:creationId xmlns:a16="http://schemas.microsoft.com/office/drawing/2014/main" id="{31CA89AE-BEFC-42E8-8376-EEF8C6482C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F8D56B-E26D-4AC8-9C7A-B76FAF30BE5E}"/>
              </a:ext>
            </a:extLst>
          </p:cNvPr>
          <p:cNvSpPr>
            <a:spLocks noGrp="1"/>
          </p:cNvSpPr>
          <p:nvPr>
            <p:ph type="sldNum" sz="quarter" idx="12"/>
          </p:nvPr>
        </p:nvSpPr>
        <p:spPr/>
        <p:txBody>
          <a:bodyPr/>
          <a:lstStyle/>
          <a:p>
            <a:fld id="{1D5E7775-BBF9-4DA2-9C38-E3A046F52527}" type="slidenum">
              <a:rPr lang="en-US" smtClean="0"/>
              <a:t>‹#›</a:t>
            </a:fld>
            <a:endParaRPr lang="en-US"/>
          </a:p>
        </p:txBody>
      </p:sp>
    </p:spTree>
    <p:extLst>
      <p:ext uri="{BB962C8B-B14F-4D97-AF65-F5344CB8AC3E}">
        <p14:creationId xmlns:p14="http://schemas.microsoft.com/office/powerpoint/2010/main" val="11691508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6B1B69-791F-4449-B0B1-60ECE07C6B0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5B9EEE9-DB5D-4275-A425-19A4161AFA5F}"/>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26F414-9EF2-4845-8D41-02113E01875B}"/>
              </a:ext>
            </a:extLst>
          </p:cNvPr>
          <p:cNvSpPr>
            <a:spLocks noGrp="1"/>
          </p:cNvSpPr>
          <p:nvPr>
            <p:ph type="dt" sz="half" idx="10"/>
          </p:nvPr>
        </p:nvSpPr>
        <p:spPr/>
        <p:txBody>
          <a:bodyPr/>
          <a:lstStyle/>
          <a:p>
            <a:fld id="{26A86933-09A2-4EBD-9180-A296F69865E5}" type="datetime1">
              <a:rPr lang="en-US" smtClean="0"/>
              <a:t>8/20/2018</a:t>
            </a:fld>
            <a:endParaRPr lang="en-US"/>
          </a:p>
        </p:txBody>
      </p:sp>
      <p:sp>
        <p:nvSpPr>
          <p:cNvPr id="5" name="Footer Placeholder 4">
            <a:extLst>
              <a:ext uri="{FF2B5EF4-FFF2-40B4-BE49-F238E27FC236}">
                <a16:creationId xmlns:a16="http://schemas.microsoft.com/office/drawing/2014/main" id="{E4ED2B58-CBDA-4202-AFBD-0EB351216D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42ABA89-BD59-4DE6-80AA-D6A66BE31BA9}"/>
              </a:ext>
            </a:extLst>
          </p:cNvPr>
          <p:cNvSpPr>
            <a:spLocks noGrp="1"/>
          </p:cNvSpPr>
          <p:nvPr>
            <p:ph type="sldNum" sz="quarter" idx="12"/>
          </p:nvPr>
        </p:nvSpPr>
        <p:spPr/>
        <p:txBody>
          <a:bodyPr/>
          <a:lstStyle/>
          <a:p>
            <a:fld id="{1D5E7775-BBF9-4DA2-9C38-E3A046F52527}" type="slidenum">
              <a:rPr lang="en-US" smtClean="0"/>
              <a:t>‹#›</a:t>
            </a:fld>
            <a:endParaRPr lang="en-US"/>
          </a:p>
        </p:txBody>
      </p:sp>
    </p:spTree>
    <p:extLst>
      <p:ext uri="{BB962C8B-B14F-4D97-AF65-F5344CB8AC3E}">
        <p14:creationId xmlns:p14="http://schemas.microsoft.com/office/powerpoint/2010/main" val="4041661746"/>
      </p:ext>
    </p:extLst>
  </p:cSld>
  <p:clrMapOvr>
    <a:masterClrMapping/>
  </p:clrMapOvr>
  <p:hf hdr="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E367F45-7928-40F5-81AC-B82DE5B7019F}"/>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54347FD-58EF-406B-A0CC-D27205B1C45C}"/>
              </a:ext>
            </a:extLst>
          </p:cNvPr>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08C02FF-C2F7-4AD7-9758-42EB17D11C6B}"/>
              </a:ext>
            </a:extLst>
          </p:cNvPr>
          <p:cNvSpPr>
            <a:spLocks noGrp="1"/>
          </p:cNvSpPr>
          <p:nvPr>
            <p:ph type="dt" sz="half" idx="10"/>
          </p:nvPr>
        </p:nvSpPr>
        <p:spPr/>
        <p:txBody>
          <a:bodyPr/>
          <a:lstStyle/>
          <a:p>
            <a:fld id="{26A86933-09A2-4EBD-9180-A296F69865E5}" type="datetime1">
              <a:rPr lang="en-US" smtClean="0"/>
              <a:t>8/20/2018</a:t>
            </a:fld>
            <a:endParaRPr lang="en-US"/>
          </a:p>
        </p:txBody>
      </p:sp>
      <p:sp>
        <p:nvSpPr>
          <p:cNvPr id="5" name="Footer Placeholder 4">
            <a:extLst>
              <a:ext uri="{FF2B5EF4-FFF2-40B4-BE49-F238E27FC236}">
                <a16:creationId xmlns:a16="http://schemas.microsoft.com/office/drawing/2014/main" id="{7AAF2E73-D51C-45F1-8326-71292F50D5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5FEBFAD-E1AF-459C-A4AD-1324348F6D4D}"/>
              </a:ext>
            </a:extLst>
          </p:cNvPr>
          <p:cNvSpPr>
            <a:spLocks noGrp="1"/>
          </p:cNvSpPr>
          <p:nvPr>
            <p:ph type="sldNum" sz="quarter" idx="12"/>
          </p:nvPr>
        </p:nvSpPr>
        <p:spPr/>
        <p:txBody>
          <a:bodyPr/>
          <a:lstStyle/>
          <a:p>
            <a:fld id="{1D5E7775-BBF9-4DA2-9C38-E3A046F52527}" type="slidenum">
              <a:rPr lang="en-US" smtClean="0"/>
              <a:t>‹#›</a:t>
            </a:fld>
            <a:endParaRPr lang="en-US"/>
          </a:p>
        </p:txBody>
      </p:sp>
    </p:spTree>
    <p:extLst>
      <p:ext uri="{BB962C8B-B14F-4D97-AF65-F5344CB8AC3E}">
        <p14:creationId xmlns:p14="http://schemas.microsoft.com/office/powerpoint/2010/main" val="710484829"/>
      </p:ext>
    </p:extLst>
  </p:cSld>
  <p:clrMapOvr>
    <a:masterClrMapping/>
  </p:clrMapOvr>
  <p:hf hdr="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4A96864-573F-47CA-833E-C272F68F159F}" type="datetime1">
              <a:rPr lang="en-US" smtClean="0"/>
              <a:t>8/20/2018</a:t>
            </a:fld>
            <a:endParaRPr lang="en-US"/>
          </a:p>
        </p:txBody>
      </p:sp>
      <p:sp>
        <p:nvSpPr>
          <p:cNvPr id="5" name="Slide Number Placeholder 4"/>
          <p:cNvSpPr>
            <a:spLocks noGrp="1"/>
          </p:cNvSpPr>
          <p:nvPr>
            <p:ph type="sldNum" sz="quarter" idx="12"/>
          </p:nvPr>
        </p:nvSpPr>
        <p:spPr/>
        <p:txBody>
          <a:bodyPr/>
          <a:lstStyle/>
          <a:p>
            <a:fld id="{1D5E7775-BBF9-4DA2-9C38-E3A046F52527}" type="slidenum">
              <a:rPr lang="en-US" smtClean="0"/>
              <a:t>‹#›</a:t>
            </a:fld>
            <a:endParaRPr lang="en-US"/>
          </a:p>
        </p:txBody>
      </p:sp>
    </p:spTree>
    <p:extLst>
      <p:ext uri="{BB962C8B-B14F-4D97-AF65-F5344CB8AC3E}">
        <p14:creationId xmlns:p14="http://schemas.microsoft.com/office/powerpoint/2010/main" val="8561291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bg>
      <p:bgPr>
        <a:blipFill dpi="0" rotWithShape="1">
          <a:blip r:embed="rId2">
            <a:lum/>
          </a:blip>
          <a:srcRect/>
          <a:stretch>
            <a:fillRect l="-4000" r="-4000"/>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D15347C-2951-41DE-A4B4-7B466C2C0BB8}" type="datetime1">
              <a:rPr lang="en-US" smtClean="0"/>
              <a:t>8/20/2018</a:t>
            </a:fld>
            <a:endParaRPr lang="en-US"/>
          </a:p>
        </p:txBody>
      </p:sp>
      <p:sp>
        <p:nvSpPr>
          <p:cNvPr id="5" name="Slide Number Placeholder 4"/>
          <p:cNvSpPr>
            <a:spLocks noGrp="1"/>
          </p:cNvSpPr>
          <p:nvPr>
            <p:ph type="sldNum" sz="quarter" idx="12"/>
          </p:nvPr>
        </p:nvSpPr>
        <p:spPr/>
        <p:txBody>
          <a:bodyPr/>
          <a:lstStyle/>
          <a:p>
            <a:fld id="{1D5E7775-BBF9-4DA2-9C38-E3A046F52527}" type="slidenum">
              <a:rPr lang="en-US" smtClean="0"/>
              <a:t>‹#›</a:t>
            </a:fld>
            <a:endParaRPr lang="en-US"/>
          </a:p>
        </p:txBody>
      </p:sp>
    </p:spTree>
    <p:extLst>
      <p:ext uri="{BB962C8B-B14F-4D97-AF65-F5344CB8AC3E}">
        <p14:creationId xmlns:p14="http://schemas.microsoft.com/office/powerpoint/2010/main" val="15943499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760A42-D4EF-471C-A4D0-7F8C7C0A046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9680F73-0ECF-47E5-B8BD-AB2187B3113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E666B5E-3E9A-4A7F-9CC0-C7CE910E9053}"/>
              </a:ext>
            </a:extLst>
          </p:cNvPr>
          <p:cNvSpPr>
            <a:spLocks noGrp="1"/>
          </p:cNvSpPr>
          <p:nvPr>
            <p:ph type="dt" sz="half" idx="10"/>
          </p:nvPr>
        </p:nvSpPr>
        <p:spPr/>
        <p:txBody>
          <a:bodyPr/>
          <a:lstStyle/>
          <a:p>
            <a:fld id="{347643F0-D1CD-45E7-93C0-96AB413AB382}" type="datetime1">
              <a:rPr lang="en-US" smtClean="0"/>
              <a:t>8/20/2018</a:t>
            </a:fld>
            <a:endParaRPr lang="en-US"/>
          </a:p>
        </p:txBody>
      </p:sp>
      <p:sp>
        <p:nvSpPr>
          <p:cNvPr id="5" name="Footer Placeholder 4">
            <a:extLst>
              <a:ext uri="{FF2B5EF4-FFF2-40B4-BE49-F238E27FC236}">
                <a16:creationId xmlns:a16="http://schemas.microsoft.com/office/drawing/2014/main" id="{77C361E9-E0D2-4368-8CC2-AD9C8FEFD1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B9C6877-161E-4630-BFF4-97D966B4D833}"/>
              </a:ext>
            </a:extLst>
          </p:cNvPr>
          <p:cNvSpPr>
            <a:spLocks noGrp="1"/>
          </p:cNvSpPr>
          <p:nvPr>
            <p:ph type="sldNum" sz="quarter" idx="12"/>
          </p:nvPr>
        </p:nvSpPr>
        <p:spPr/>
        <p:txBody>
          <a:bodyPr/>
          <a:lstStyle/>
          <a:p>
            <a:fld id="{1D5E7775-BBF9-4DA2-9C38-E3A046F52527}" type="slidenum">
              <a:rPr lang="en-US" smtClean="0"/>
              <a:t>‹#›</a:t>
            </a:fld>
            <a:endParaRPr lang="en-US"/>
          </a:p>
        </p:txBody>
      </p:sp>
    </p:spTree>
    <p:extLst>
      <p:ext uri="{BB962C8B-B14F-4D97-AF65-F5344CB8AC3E}">
        <p14:creationId xmlns:p14="http://schemas.microsoft.com/office/powerpoint/2010/main" val="4865456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4DD4A1-2CB5-44D0-AD8F-E66E4F4A1D0A}"/>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ACAF7B96-20B2-4A3C-982D-47AE595F2E7A}"/>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FD67FAB-6D41-4E4E-8007-47DAD3BC16A4}"/>
              </a:ext>
            </a:extLst>
          </p:cNvPr>
          <p:cNvSpPr>
            <a:spLocks noGrp="1"/>
          </p:cNvSpPr>
          <p:nvPr>
            <p:ph type="dt" sz="half" idx="10"/>
          </p:nvPr>
        </p:nvSpPr>
        <p:spPr/>
        <p:txBody>
          <a:bodyPr/>
          <a:lstStyle/>
          <a:p>
            <a:fld id="{26A86933-09A2-4EBD-9180-A296F69865E5}" type="datetime1">
              <a:rPr lang="en-US" smtClean="0"/>
              <a:t>8/20/2018</a:t>
            </a:fld>
            <a:endParaRPr lang="en-US"/>
          </a:p>
        </p:txBody>
      </p:sp>
      <p:sp>
        <p:nvSpPr>
          <p:cNvPr id="5" name="Footer Placeholder 4">
            <a:extLst>
              <a:ext uri="{FF2B5EF4-FFF2-40B4-BE49-F238E27FC236}">
                <a16:creationId xmlns:a16="http://schemas.microsoft.com/office/drawing/2014/main" id="{3880E157-DF13-4D53-844B-B09717FEBA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66DE57-DADB-4DCD-8441-0A429A6BE0EF}"/>
              </a:ext>
            </a:extLst>
          </p:cNvPr>
          <p:cNvSpPr>
            <a:spLocks noGrp="1"/>
          </p:cNvSpPr>
          <p:nvPr>
            <p:ph type="sldNum" sz="quarter" idx="12"/>
          </p:nvPr>
        </p:nvSpPr>
        <p:spPr/>
        <p:txBody>
          <a:bodyPr/>
          <a:lstStyle/>
          <a:p>
            <a:fld id="{1D5E7775-BBF9-4DA2-9C38-E3A046F52527}" type="slidenum">
              <a:rPr lang="en-US" smtClean="0"/>
              <a:t>‹#›</a:t>
            </a:fld>
            <a:endParaRPr lang="en-US"/>
          </a:p>
        </p:txBody>
      </p:sp>
    </p:spTree>
    <p:extLst>
      <p:ext uri="{BB962C8B-B14F-4D97-AF65-F5344CB8AC3E}">
        <p14:creationId xmlns:p14="http://schemas.microsoft.com/office/powerpoint/2010/main" val="1892791615"/>
      </p:ext>
    </p:extLst>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CB7806-2A9C-4A75-BA0E-727D219CA93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EA1177F-07E4-4B7A-8D02-5198B0F611E1}"/>
              </a:ext>
            </a:extLst>
          </p:cNvPr>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27BFE26-C195-4D1E-AE75-C0D54B7F73F2}"/>
              </a:ext>
            </a:extLst>
          </p:cNvPr>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3C5B0D1-92F8-44D8-8031-3BD1D9F12758}"/>
              </a:ext>
            </a:extLst>
          </p:cNvPr>
          <p:cNvSpPr>
            <a:spLocks noGrp="1"/>
          </p:cNvSpPr>
          <p:nvPr>
            <p:ph type="dt" sz="half" idx="10"/>
          </p:nvPr>
        </p:nvSpPr>
        <p:spPr/>
        <p:txBody>
          <a:bodyPr/>
          <a:lstStyle/>
          <a:p>
            <a:fld id="{26A86933-09A2-4EBD-9180-A296F69865E5}" type="datetime1">
              <a:rPr lang="en-US" smtClean="0"/>
              <a:t>8/20/2018</a:t>
            </a:fld>
            <a:endParaRPr lang="en-US"/>
          </a:p>
        </p:txBody>
      </p:sp>
      <p:sp>
        <p:nvSpPr>
          <p:cNvPr id="6" name="Footer Placeholder 5">
            <a:extLst>
              <a:ext uri="{FF2B5EF4-FFF2-40B4-BE49-F238E27FC236}">
                <a16:creationId xmlns:a16="http://schemas.microsoft.com/office/drawing/2014/main" id="{9F7188D7-850F-4238-ADB0-0AF359DA2B0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89959CA-5DE1-442C-8BA1-E8AC69E6E6E3}"/>
              </a:ext>
            </a:extLst>
          </p:cNvPr>
          <p:cNvSpPr>
            <a:spLocks noGrp="1"/>
          </p:cNvSpPr>
          <p:nvPr>
            <p:ph type="sldNum" sz="quarter" idx="12"/>
          </p:nvPr>
        </p:nvSpPr>
        <p:spPr/>
        <p:txBody>
          <a:bodyPr/>
          <a:lstStyle/>
          <a:p>
            <a:fld id="{1D5E7775-BBF9-4DA2-9C38-E3A046F52527}" type="slidenum">
              <a:rPr lang="en-US" smtClean="0"/>
              <a:t>‹#›</a:t>
            </a:fld>
            <a:endParaRPr lang="en-US"/>
          </a:p>
        </p:txBody>
      </p:sp>
    </p:spTree>
    <p:extLst>
      <p:ext uri="{BB962C8B-B14F-4D97-AF65-F5344CB8AC3E}">
        <p14:creationId xmlns:p14="http://schemas.microsoft.com/office/powerpoint/2010/main" val="2634321147"/>
      </p:ext>
    </p:extLst>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C28EA-2063-4979-913E-CFD1D441A3C8}"/>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97E44DB-3638-4ED5-8A31-4C99E176A52A}"/>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a:extLst>
              <a:ext uri="{FF2B5EF4-FFF2-40B4-BE49-F238E27FC236}">
                <a16:creationId xmlns:a16="http://schemas.microsoft.com/office/drawing/2014/main" id="{BD84C036-2C86-4311-AF43-9CF41B52CCD0}"/>
              </a:ext>
            </a:extLst>
          </p:cNvPr>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68F89A4-1157-4750-8F05-E3BB567263FF}"/>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a:extLst>
              <a:ext uri="{FF2B5EF4-FFF2-40B4-BE49-F238E27FC236}">
                <a16:creationId xmlns:a16="http://schemas.microsoft.com/office/drawing/2014/main" id="{849EFC13-EF4C-4C60-A656-86C1FBF7D508}"/>
              </a:ext>
            </a:extLst>
          </p:cNvPr>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6FC38AD-D3A5-4E85-B5BD-D7144291E4D9}"/>
              </a:ext>
            </a:extLst>
          </p:cNvPr>
          <p:cNvSpPr>
            <a:spLocks noGrp="1"/>
          </p:cNvSpPr>
          <p:nvPr>
            <p:ph type="dt" sz="half" idx="10"/>
          </p:nvPr>
        </p:nvSpPr>
        <p:spPr/>
        <p:txBody>
          <a:bodyPr/>
          <a:lstStyle/>
          <a:p>
            <a:fld id="{26A86933-09A2-4EBD-9180-A296F69865E5}" type="datetime1">
              <a:rPr lang="en-US" smtClean="0"/>
              <a:t>8/20/2018</a:t>
            </a:fld>
            <a:endParaRPr lang="en-US"/>
          </a:p>
        </p:txBody>
      </p:sp>
      <p:sp>
        <p:nvSpPr>
          <p:cNvPr id="8" name="Footer Placeholder 7">
            <a:extLst>
              <a:ext uri="{FF2B5EF4-FFF2-40B4-BE49-F238E27FC236}">
                <a16:creationId xmlns:a16="http://schemas.microsoft.com/office/drawing/2014/main" id="{7CD99E8B-4AA9-4087-A0E3-7DFB004D82F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F5CFDDD-C27E-4AAE-BEF1-051285BFC737}"/>
              </a:ext>
            </a:extLst>
          </p:cNvPr>
          <p:cNvSpPr>
            <a:spLocks noGrp="1"/>
          </p:cNvSpPr>
          <p:nvPr>
            <p:ph type="sldNum" sz="quarter" idx="12"/>
          </p:nvPr>
        </p:nvSpPr>
        <p:spPr/>
        <p:txBody>
          <a:bodyPr/>
          <a:lstStyle/>
          <a:p>
            <a:fld id="{1D5E7775-BBF9-4DA2-9C38-E3A046F52527}" type="slidenum">
              <a:rPr lang="en-US" smtClean="0"/>
              <a:t>‹#›</a:t>
            </a:fld>
            <a:endParaRPr lang="en-US"/>
          </a:p>
        </p:txBody>
      </p:sp>
    </p:spTree>
    <p:extLst>
      <p:ext uri="{BB962C8B-B14F-4D97-AF65-F5344CB8AC3E}">
        <p14:creationId xmlns:p14="http://schemas.microsoft.com/office/powerpoint/2010/main" val="1200380425"/>
      </p:ext>
    </p:extLst>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9F8A7C-B3D2-4885-AD12-6097207042F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78CF0F8-2598-45BA-BA78-2EBC5DCCBC69}"/>
              </a:ext>
            </a:extLst>
          </p:cNvPr>
          <p:cNvSpPr>
            <a:spLocks noGrp="1"/>
          </p:cNvSpPr>
          <p:nvPr>
            <p:ph type="dt" sz="half" idx="10"/>
          </p:nvPr>
        </p:nvSpPr>
        <p:spPr/>
        <p:txBody>
          <a:bodyPr/>
          <a:lstStyle/>
          <a:p>
            <a:fld id="{26A86933-09A2-4EBD-9180-A296F69865E5}" type="datetime1">
              <a:rPr lang="en-US" smtClean="0"/>
              <a:t>8/20/2018</a:t>
            </a:fld>
            <a:endParaRPr lang="en-US"/>
          </a:p>
        </p:txBody>
      </p:sp>
      <p:sp>
        <p:nvSpPr>
          <p:cNvPr id="4" name="Footer Placeholder 3">
            <a:extLst>
              <a:ext uri="{FF2B5EF4-FFF2-40B4-BE49-F238E27FC236}">
                <a16:creationId xmlns:a16="http://schemas.microsoft.com/office/drawing/2014/main" id="{0CF4B3C9-847D-4CCA-98EC-BC7F89B6A82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04E12FE-3030-4AEA-9F05-D79586795F05}"/>
              </a:ext>
            </a:extLst>
          </p:cNvPr>
          <p:cNvSpPr>
            <a:spLocks noGrp="1"/>
          </p:cNvSpPr>
          <p:nvPr>
            <p:ph type="sldNum" sz="quarter" idx="12"/>
          </p:nvPr>
        </p:nvSpPr>
        <p:spPr/>
        <p:txBody>
          <a:bodyPr/>
          <a:lstStyle/>
          <a:p>
            <a:fld id="{1D5E7775-BBF9-4DA2-9C38-E3A046F52527}" type="slidenum">
              <a:rPr lang="en-US" smtClean="0"/>
              <a:t>‹#›</a:t>
            </a:fld>
            <a:endParaRPr lang="en-US"/>
          </a:p>
        </p:txBody>
      </p:sp>
    </p:spTree>
    <p:extLst>
      <p:ext uri="{BB962C8B-B14F-4D97-AF65-F5344CB8AC3E}">
        <p14:creationId xmlns:p14="http://schemas.microsoft.com/office/powerpoint/2010/main" val="1444926631"/>
      </p:ext>
    </p:extLst>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F2F57EF-DD13-4885-8F7A-CEC076536CAC}"/>
              </a:ext>
            </a:extLst>
          </p:cNvPr>
          <p:cNvSpPr>
            <a:spLocks noGrp="1"/>
          </p:cNvSpPr>
          <p:nvPr>
            <p:ph type="dt" sz="half" idx="10"/>
          </p:nvPr>
        </p:nvSpPr>
        <p:spPr/>
        <p:txBody>
          <a:bodyPr/>
          <a:lstStyle/>
          <a:p>
            <a:fld id="{26A86933-09A2-4EBD-9180-A296F69865E5}" type="datetime1">
              <a:rPr lang="en-US" smtClean="0"/>
              <a:t>8/20/2018</a:t>
            </a:fld>
            <a:endParaRPr lang="en-US"/>
          </a:p>
        </p:txBody>
      </p:sp>
      <p:sp>
        <p:nvSpPr>
          <p:cNvPr id="3" name="Footer Placeholder 2">
            <a:extLst>
              <a:ext uri="{FF2B5EF4-FFF2-40B4-BE49-F238E27FC236}">
                <a16:creationId xmlns:a16="http://schemas.microsoft.com/office/drawing/2014/main" id="{B785CD23-4B30-43E1-9AED-08C0027A50C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51B7384-DFDA-4CBE-976A-4362A99580AD}"/>
              </a:ext>
            </a:extLst>
          </p:cNvPr>
          <p:cNvSpPr>
            <a:spLocks noGrp="1"/>
          </p:cNvSpPr>
          <p:nvPr>
            <p:ph type="sldNum" sz="quarter" idx="12"/>
          </p:nvPr>
        </p:nvSpPr>
        <p:spPr/>
        <p:txBody>
          <a:bodyPr/>
          <a:lstStyle/>
          <a:p>
            <a:fld id="{1D5E7775-BBF9-4DA2-9C38-E3A046F52527}" type="slidenum">
              <a:rPr lang="en-US" smtClean="0"/>
              <a:t>‹#›</a:t>
            </a:fld>
            <a:endParaRPr lang="en-US"/>
          </a:p>
        </p:txBody>
      </p:sp>
    </p:spTree>
    <p:extLst>
      <p:ext uri="{BB962C8B-B14F-4D97-AF65-F5344CB8AC3E}">
        <p14:creationId xmlns:p14="http://schemas.microsoft.com/office/powerpoint/2010/main" val="3708000920"/>
      </p:ext>
    </p:extLst>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1A6EF-43B6-4911-8872-0682CE5ECDB5}"/>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366BBC3B-94AE-4FC7-9ABC-AFCA41193BB3}"/>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2D0D6C4-D470-4AC5-AB78-437A05C0C083}"/>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C68E3E3D-A98D-4A4F-8D89-425C283BFDE5}"/>
              </a:ext>
            </a:extLst>
          </p:cNvPr>
          <p:cNvSpPr>
            <a:spLocks noGrp="1"/>
          </p:cNvSpPr>
          <p:nvPr>
            <p:ph type="dt" sz="half" idx="10"/>
          </p:nvPr>
        </p:nvSpPr>
        <p:spPr/>
        <p:txBody>
          <a:bodyPr/>
          <a:lstStyle/>
          <a:p>
            <a:fld id="{26A86933-09A2-4EBD-9180-A296F69865E5}" type="datetime1">
              <a:rPr lang="en-US" smtClean="0"/>
              <a:t>8/20/2018</a:t>
            </a:fld>
            <a:endParaRPr lang="en-US"/>
          </a:p>
        </p:txBody>
      </p:sp>
      <p:sp>
        <p:nvSpPr>
          <p:cNvPr id="6" name="Footer Placeholder 5">
            <a:extLst>
              <a:ext uri="{FF2B5EF4-FFF2-40B4-BE49-F238E27FC236}">
                <a16:creationId xmlns:a16="http://schemas.microsoft.com/office/drawing/2014/main" id="{AC9B17BC-2F20-4FA3-B473-9D25915C2A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AA6BB94-E8C4-4216-911F-F9B43D3D2333}"/>
              </a:ext>
            </a:extLst>
          </p:cNvPr>
          <p:cNvSpPr>
            <a:spLocks noGrp="1"/>
          </p:cNvSpPr>
          <p:nvPr>
            <p:ph type="sldNum" sz="quarter" idx="12"/>
          </p:nvPr>
        </p:nvSpPr>
        <p:spPr/>
        <p:txBody>
          <a:bodyPr/>
          <a:lstStyle/>
          <a:p>
            <a:fld id="{1D5E7775-BBF9-4DA2-9C38-E3A046F52527}" type="slidenum">
              <a:rPr lang="en-US" smtClean="0"/>
              <a:t>‹#›</a:t>
            </a:fld>
            <a:endParaRPr lang="en-US"/>
          </a:p>
        </p:txBody>
      </p:sp>
    </p:spTree>
    <p:extLst>
      <p:ext uri="{BB962C8B-B14F-4D97-AF65-F5344CB8AC3E}">
        <p14:creationId xmlns:p14="http://schemas.microsoft.com/office/powerpoint/2010/main" val="1591449978"/>
      </p:ext>
    </p:extLst>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5DB9A-0AAE-4C4C-B810-C82B3352AF48}"/>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45C1A8A3-AA25-44A4-91CA-4904031B7B4A}"/>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95C061DA-6753-4196-AEDD-E08B0428104A}"/>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12A2B576-9E0C-46D7-B99A-9A24A6AE306B}"/>
              </a:ext>
            </a:extLst>
          </p:cNvPr>
          <p:cNvSpPr>
            <a:spLocks noGrp="1"/>
          </p:cNvSpPr>
          <p:nvPr>
            <p:ph type="dt" sz="half" idx="10"/>
          </p:nvPr>
        </p:nvSpPr>
        <p:spPr/>
        <p:txBody>
          <a:bodyPr/>
          <a:lstStyle/>
          <a:p>
            <a:fld id="{26A86933-09A2-4EBD-9180-A296F69865E5}" type="datetime1">
              <a:rPr lang="en-US" smtClean="0"/>
              <a:t>8/20/2018</a:t>
            </a:fld>
            <a:endParaRPr lang="en-US"/>
          </a:p>
        </p:txBody>
      </p:sp>
      <p:sp>
        <p:nvSpPr>
          <p:cNvPr id="6" name="Footer Placeholder 5">
            <a:extLst>
              <a:ext uri="{FF2B5EF4-FFF2-40B4-BE49-F238E27FC236}">
                <a16:creationId xmlns:a16="http://schemas.microsoft.com/office/drawing/2014/main" id="{91A4B2E9-1E3F-42D7-BB7A-4BCB9D02D2F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0D7A35F-0041-4F64-A705-9EE7260BEB1C}"/>
              </a:ext>
            </a:extLst>
          </p:cNvPr>
          <p:cNvSpPr>
            <a:spLocks noGrp="1"/>
          </p:cNvSpPr>
          <p:nvPr>
            <p:ph type="sldNum" sz="quarter" idx="12"/>
          </p:nvPr>
        </p:nvSpPr>
        <p:spPr/>
        <p:txBody>
          <a:bodyPr/>
          <a:lstStyle/>
          <a:p>
            <a:fld id="{1D5E7775-BBF9-4DA2-9C38-E3A046F52527}" type="slidenum">
              <a:rPr lang="en-US" smtClean="0"/>
              <a:t>‹#›</a:t>
            </a:fld>
            <a:endParaRPr lang="en-US"/>
          </a:p>
        </p:txBody>
      </p:sp>
    </p:spTree>
    <p:extLst>
      <p:ext uri="{BB962C8B-B14F-4D97-AF65-F5344CB8AC3E}">
        <p14:creationId xmlns:p14="http://schemas.microsoft.com/office/powerpoint/2010/main" val="239841442"/>
      </p:ext>
    </p:extLst>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505AC67-F8C9-4C65-B307-1A035E093CDE}"/>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1C5CE6E-A66B-4927-A3B1-66633261804F}"/>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FB2DFA-A85A-4D73-A412-F4F9C7D87507}"/>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26A86933-09A2-4EBD-9180-A296F69865E5}" type="datetime1">
              <a:rPr lang="en-US" smtClean="0"/>
              <a:t>8/20/2018</a:t>
            </a:fld>
            <a:endParaRPr lang="en-US"/>
          </a:p>
        </p:txBody>
      </p:sp>
      <p:sp>
        <p:nvSpPr>
          <p:cNvPr id="5" name="Footer Placeholder 4">
            <a:extLst>
              <a:ext uri="{FF2B5EF4-FFF2-40B4-BE49-F238E27FC236}">
                <a16:creationId xmlns:a16="http://schemas.microsoft.com/office/drawing/2014/main" id="{F97C1672-5BE7-4F79-80BD-2D7D9310C1A2}"/>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C83808D-96B2-442D-9E67-87F512AC208C}"/>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D5E7775-BBF9-4DA2-9C38-E3A046F52527}" type="slidenum">
              <a:rPr lang="en-US" smtClean="0"/>
              <a:t>‹#›</a:t>
            </a:fld>
            <a:endParaRPr lang="en-US"/>
          </a:p>
        </p:txBody>
      </p:sp>
    </p:spTree>
    <p:extLst>
      <p:ext uri="{BB962C8B-B14F-4D97-AF65-F5344CB8AC3E}">
        <p14:creationId xmlns:p14="http://schemas.microsoft.com/office/powerpoint/2010/main" val="312868942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60" r:id="rId13"/>
  </p:sldLayoutIdLst>
  <p:hf hdr="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latin typeface="Trebuchet MS" panose="020B0603020202020204" pitchFamily="34" charset="0"/>
              </a:rPr>
              <a:t>SC Launch Investment Pitch Outline</a:t>
            </a:r>
          </a:p>
        </p:txBody>
      </p:sp>
      <p:sp>
        <p:nvSpPr>
          <p:cNvPr id="3" name="Content Placeholder 2"/>
          <p:cNvSpPr>
            <a:spLocks noGrp="1"/>
          </p:cNvSpPr>
          <p:nvPr>
            <p:ph idx="1"/>
          </p:nvPr>
        </p:nvSpPr>
        <p:spPr>
          <a:xfrm>
            <a:off x="457200" y="1524000"/>
            <a:ext cx="8229600" cy="4221163"/>
          </a:xfrm>
        </p:spPr>
        <p:txBody>
          <a:bodyPr>
            <a:noAutofit/>
          </a:bodyPr>
          <a:lstStyle/>
          <a:p>
            <a:pPr>
              <a:buFont typeface="+mj-lt"/>
              <a:buAutoNum type="arabicPeriod"/>
            </a:pPr>
            <a:r>
              <a:rPr lang="en-US" sz="1800" dirty="0">
                <a:latin typeface="Trebuchet MS" panose="020B0603020202020204" pitchFamily="34" charset="0"/>
              </a:rPr>
              <a:t> Company/Title Page/Ask</a:t>
            </a:r>
          </a:p>
          <a:p>
            <a:pPr>
              <a:buFont typeface="+mj-lt"/>
              <a:buAutoNum type="arabicPeriod"/>
            </a:pPr>
            <a:r>
              <a:rPr lang="en-US" sz="1800" dirty="0">
                <a:latin typeface="Trebuchet MS" panose="020B0603020202020204" pitchFamily="34" charset="0"/>
              </a:rPr>
              <a:t> Problem</a:t>
            </a:r>
          </a:p>
          <a:p>
            <a:pPr>
              <a:buFont typeface="+mj-lt"/>
              <a:buAutoNum type="arabicPeriod"/>
            </a:pPr>
            <a:r>
              <a:rPr lang="en-US" sz="1800" dirty="0">
                <a:latin typeface="Trebuchet MS" panose="020B0603020202020204" pitchFamily="34" charset="0"/>
              </a:rPr>
              <a:t> Solution</a:t>
            </a:r>
          </a:p>
          <a:p>
            <a:pPr>
              <a:buFont typeface="+mj-lt"/>
              <a:buAutoNum type="arabicPeriod"/>
            </a:pPr>
            <a:r>
              <a:rPr lang="en-US" sz="1800" dirty="0">
                <a:latin typeface="Trebuchet MS" panose="020B0603020202020204" pitchFamily="34" charset="0"/>
              </a:rPr>
              <a:t> Business Model</a:t>
            </a:r>
          </a:p>
          <a:p>
            <a:pPr>
              <a:buFont typeface="+mj-lt"/>
              <a:buAutoNum type="arabicPeriod"/>
            </a:pPr>
            <a:r>
              <a:rPr lang="en-US" sz="1800" dirty="0">
                <a:latin typeface="Trebuchet MS" panose="020B0603020202020204" pitchFamily="34" charset="0"/>
              </a:rPr>
              <a:t> Market Overview</a:t>
            </a:r>
          </a:p>
          <a:p>
            <a:pPr>
              <a:buFont typeface="+mj-lt"/>
              <a:buAutoNum type="arabicPeriod"/>
            </a:pPr>
            <a:r>
              <a:rPr lang="en-US" sz="1800" dirty="0">
                <a:latin typeface="Trebuchet MS" panose="020B0603020202020204" pitchFamily="34" charset="0"/>
              </a:rPr>
              <a:t> Competitive Advantage</a:t>
            </a:r>
          </a:p>
          <a:p>
            <a:pPr>
              <a:buFont typeface="+mj-lt"/>
              <a:buAutoNum type="arabicPeriod"/>
            </a:pPr>
            <a:r>
              <a:rPr lang="en-US" sz="1800" dirty="0">
                <a:latin typeface="Trebuchet MS" panose="020B0603020202020204" pitchFamily="34" charset="0"/>
              </a:rPr>
              <a:t> Key Milestones</a:t>
            </a:r>
          </a:p>
          <a:p>
            <a:pPr>
              <a:buFont typeface="+mj-lt"/>
              <a:buAutoNum type="arabicPeriod"/>
            </a:pPr>
            <a:r>
              <a:rPr lang="en-US" sz="1800" dirty="0">
                <a:latin typeface="Trebuchet MS" panose="020B0603020202020204" pitchFamily="34" charset="0"/>
              </a:rPr>
              <a:t> Financials</a:t>
            </a:r>
          </a:p>
          <a:p>
            <a:pPr>
              <a:buFont typeface="+mj-lt"/>
              <a:buAutoNum type="arabicPeriod"/>
            </a:pPr>
            <a:r>
              <a:rPr lang="en-US" sz="1800" dirty="0">
                <a:latin typeface="Trebuchet MS" panose="020B0603020202020204" pitchFamily="34" charset="0"/>
              </a:rPr>
              <a:t> Team</a:t>
            </a:r>
          </a:p>
          <a:p>
            <a:pPr>
              <a:buFont typeface="+mj-lt"/>
              <a:buAutoNum type="arabicPeriod"/>
            </a:pPr>
            <a:r>
              <a:rPr lang="en-US" sz="1800" dirty="0">
                <a:latin typeface="Trebuchet MS" panose="020B0603020202020204" pitchFamily="34" charset="0"/>
              </a:rPr>
              <a:t> Benefit/Impact to SC</a:t>
            </a:r>
          </a:p>
          <a:p>
            <a:r>
              <a:rPr lang="en-US" sz="1800" dirty="0">
                <a:solidFill>
                  <a:schemeClr val="bg1">
                    <a:lumMod val="65000"/>
                  </a:schemeClr>
                </a:solidFill>
                <a:latin typeface="Trebuchet MS" panose="020B0603020202020204" pitchFamily="34" charset="0"/>
              </a:rPr>
              <a:t> 20 Minutes Presentation</a:t>
            </a:r>
          </a:p>
          <a:p>
            <a:r>
              <a:rPr lang="en-US" sz="1800" dirty="0">
                <a:solidFill>
                  <a:schemeClr val="bg1">
                    <a:lumMod val="65000"/>
                  </a:schemeClr>
                </a:solidFill>
                <a:latin typeface="Trebuchet MS" panose="020B0603020202020204" pitchFamily="34" charset="0"/>
              </a:rPr>
              <a:t>Pro Forma and Q&amp;A, 10 Minutes</a:t>
            </a:r>
          </a:p>
          <a:p>
            <a:pPr lvl="1">
              <a:buFont typeface="+mj-lt"/>
              <a:buAutoNum type="arabicPeriod"/>
            </a:pPr>
            <a:endParaRPr lang="en-US" sz="1800" dirty="0"/>
          </a:p>
          <a:p>
            <a:pPr marL="457200" lvl="1" indent="0">
              <a:buNone/>
            </a:pPr>
            <a:endParaRPr lang="en-US" sz="1800" dirty="0"/>
          </a:p>
        </p:txBody>
      </p:sp>
    </p:spTree>
    <p:extLst>
      <p:ext uri="{BB962C8B-B14F-4D97-AF65-F5344CB8AC3E}">
        <p14:creationId xmlns:p14="http://schemas.microsoft.com/office/powerpoint/2010/main" val="18471918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58C26FB-641A-46B1-BAC9-DD54E7B2C2DE}"/>
              </a:ext>
            </a:extLst>
          </p:cNvPr>
          <p:cNvSpPr>
            <a:spLocks noGrp="1"/>
          </p:cNvSpPr>
          <p:nvPr>
            <p:ph type="dt" sz="half" idx="10"/>
          </p:nvPr>
        </p:nvSpPr>
        <p:spPr/>
        <p:txBody>
          <a:bodyPr/>
          <a:lstStyle/>
          <a:p>
            <a:fld id="{347643F0-D1CD-45E7-93C0-96AB413AB382}" type="datetime1">
              <a:rPr lang="en-US" smtClean="0"/>
              <a:t>8/20/2018</a:t>
            </a:fld>
            <a:endParaRPr lang="en-US"/>
          </a:p>
        </p:txBody>
      </p:sp>
      <p:sp>
        <p:nvSpPr>
          <p:cNvPr id="5" name="Slide Number Placeholder 4">
            <a:extLst>
              <a:ext uri="{FF2B5EF4-FFF2-40B4-BE49-F238E27FC236}">
                <a16:creationId xmlns:a16="http://schemas.microsoft.com/office/drawing/2014/main" id="{28747CEF-9CB9-4DB4-B1F2-88BCA9E8EBED}"/>
              </a:ext>
            </a:extLst>
          </p:cNvPr>
          <p:cNvSpPr>
            <a:spLocks noGrp="1"/>
          </p:cNvSpPr>
          <p:nvPr>
            <p:ph type="sldNum" sz="quarter" idx="12"/>
          </p:nvPr>
        </p:nvSpPr>
        <p:spPr/>
        <p:txBody>
          <a:bodyPr/>
          <a:lstStyle/>
          <a:p>
            <a:fld id="{1D5E7775-BBF9-4DA2-9C38-E3A046F52527}" type="slidenum">
              <a:rPr lang="en-US" smtClean="0"/>
              <a:t>10</a:t>
            </a:fld>
            <a:endParaRPr lang="en-US"/>
          </a:p>
        </p:txBody>
      </p:sp>
      <p:sp>
        <p:nvSpPr>
          <p:cNvPr id="2" name="Title 1">
            <a:extLst>
              <a:ext uri="{FF2B5EF4-FFF2-40B4-BE49-F238E27FC236}">
                <a16:creationId xmlns:a16="http://schemas.microsoft.com/office/drawing/2014/main" id="{BC657CF3-8380-4EB3-93CE-E9AAA3275915}"/>
              </a:ext>
            </a:extLst>
          </p:cNvPr>
          <p:cNvSpPr>
            <a:spLocks noGrp="1"/>
          </p:cNvSpPr>
          <p:nvPr>
            <p:ph type="title" idx="4294967295"/>
          </p:nvPr>
        </p:nvSpPr>
        <p:spPr>
          <a:xfrm>
            <a:off x="628650" y="381000"/>
            <a:ext cx="8229600" cy="1143000"/>
          </a:xfrm>
        </p:spPr>
        <p:txBody>
          <a:bodyPr/>
          <a:lstStyle/>
          <a:p>
            <a:r>
              <a:rPr lang="en-US" dirty="0">
                <a:latin typeface="Trebuchet MS" panose="020B0603020202020204" pitchFamily="34" charset="0"/>
              </a:rPr>
              <a:t>Team</a:t>
            </a:r>
          </a:p>
        </p:txBody>
      </p:sp>
      <p:sp>
        <p:nvSpPr>
          <p:cNvPr id="6" name="TextBox 5">
            <a:extLst>
              <a:ext uri="{FF2B5EF4-FFF2-40B4-BE49-F238E27FC236}">
                <a16:creationId xmlns:a16="http://schemas.microsoft.com/office/drawing/2014/main" id="{C19B5183-F0CB-4EBB-B3B8-61A498AA60A1}"/>
              </a:ext>
            </a:extLst>
          </p:cNvPr>
          <p:cNvSpPr txBox="1"/>
          <p:nvPr/>
        </p:nvSpPr>
        <p:spPr>
          <a:xfrm>
            <a:off x="685800" y="2057400"/>
            <a:ext cx="7239000" cy="1600438"/>
          </a:xfrm>
          <a:prstGeom prst="rect">
            <a:avLst/>
          </a:prstGeom>
          <a:noFill/>
        </p:spPr>
        <p:txBody>
          <a:bodyPr wrap="square" rtlCol="0">
            <a:spAutoFit/>
          </a:bodyPr>
          <a:lstStyle/>
          <a:p>
            <a:pPr marL="285750" indent="-285750">
              <a:buFont typeface="Arial" panose="020B0604020202020204" pitchFamily="34" charset="0"/>
              <a:buChar char="•"/>
            </a:pPr>
            <a:r>
              <a:rPr lang="en-US" sz="1600" dirty="0">
                <a:solidFill>
                  <a:schemeClr val="tx1">
                    <a:lumMod val="75000"/>
                    <a:lumOff val="25000"/>
                  </a:schemeClr>
                </a:solidFill>
                <a:latin typeface="Trebuchet MS" panose="020B0603020202020204" pitchFamily="34" charset="0"/>
              </a:rPr>
              <a:t>Many teams are in development so its OK to show team today (and can include part timers) and to have placeholders for the remainder of the team you hope to fill (or are seeking) </a:t>
            </a:r>
          </a:p>
          <a:p>
            <a:pPr marL="285750" indent="-285750">
              <a:buFont typeface="Arial" panose="020B0604020202020204" pitchFamily="34" charset="0"/>
              <a:buChar char="•"/>
            </a:pPr>
            <a:r>
              <a:rPr lang="en-US" sz="1600" dirty="0">
                <a:solidFill>
                  <a:schemeClr val="tx1">
                    <a:lumMod val="75000"/>
                    <a:lumOff val="25000"/>
                  </a:schemeClr>
                </a:solidFill>
                <a:latin typeface="Trebuchet MS" panose="020B0603020202020204" pitchFamily="34" charset="0"/>
              </a:rPr>
              <a:t>Picture and highlight background of team members and advisors very useful </a:t>
            </a:r>
          </a:p>
          <a:p>
            <a:endParaRPr lang="en-US" dirty="0"/>
          </a:p>
        </p:txBody>
      </p:sp>
    </p:spTree>
    <p:extLst>
      <p:ext uri="{BB962C8B-B14F-4D97-AF65-F5344CB8AC3E}">
        <p14:creationId xmlns:p14="http://schemas.microsoft.com/office/powerpoint/2010/main" val="23995987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26AA4DBE-8C60-4BE9-8594-F0F98ADB9F45}"/>
              </a:ext>
            </a:extLst>
          </p:cNvPr>
          <p:cNvSpPr>
            <a:spLocks noGrp="1"/>
          </p:cNvSpPr>
          <p:nvPr>
            <p:ph type="dt" sz="half" idx="10"/>
          </p:nvPr>
        </p:nvSpPr>
        <p:spPr/>
        <p:txBody>
          <a:bodyPr/>
          <a:lstStyle/>
          <a:p>
            <a:fld id="{347643F0-D1CD-45E7-93C0-96AB413AB382}" type="datetime1">
              <a:rPr lang="en-US" smtClean="0"/>
              <a:t>8/20/2018</a:t>
            </a:fld>
            <a:endParaRPr lang="en-US"/>
          </a:p>
        </p:txBody>
      </p:sp>
      <p:sp>
        <p:nvSpPr>
          <p:cNvPr id="5" name="Slide Number Placeholder 4">
            <a:extLst>
              <a:ext uri="{FF2B5EF4-FFF2-40B4-BE49-F238E27FC236}">
                <a16:creationId xmlns:a16="http://schemas.microsoft.com/office/drawing/2014/main" id="{BA77141B-284B-4004-B008-9480020CBC4D}"/>
              </a:ext>
            </a:extLst>
          </p:cNvPr>
          <p:cNvSpPr>
            <a:spLocks noGrp="1"/>
          </p:cNvSpPr>
          <p:nvPr>
            <p:ph type="sldNum" sz="quarter" idx="12"/>
          </p:nvPr>
        </p:nvSpPr>
        <p:spPr/>
        <p:txBody>
          <a:bodyPr/>
          <a:lstStyle/>
          <a:p>
            <a:fld id="{1D5E7775-BBF9-4DA2-9C38-E3A046F52527}" type="slidenum">
              <a:rPr lang="en-US" smtClean="0"/>
              <a:t>11</a:t>
            </a:fld>
            <a:endParaRPr lang="en-US"/>
          </a:p>
        </p:txBody>
      </p:sp>
      <p:sp>
        <p:nvSpPr>
          <p:cNvPr id="2" name="Title 1">
            <a:extLst>
              <a:ext uri="{FF2B5EF4-FFF2-40B4-BE49-F238E27FC236}">
                <a16:creationId xmlns:a16="http://schemas.microsoft.com/office/drawing/2014/main" id="{B1B4C9DE-F27D-4966-A9CA-77FAED71A53D}"/>
              </a:ext>
            </a:extLst>
          </p:cNvPr>
          <p:cNvSpPr>
            <a:spLocks noGrp="1"/>
          </p:cNvSpPr>
          <p:nvPr>
            <p:ph type="title" idx="4294967295"/>
          </p:nvPr>
        </p:nvSpPr>
        <p:spPr>
          <a:xfrm>
            <a:off x="628650" y="304800"/>
            <a:ext cx="8229600" cy="1143000"/>
          </a:xfrm>
        </p:spPr>
        <p:txBody>
          <a:bodyPr/>
          <a:lstStyle/>
          <a:p>
            <a:r>
              <a:rPr lang="en-US" dirty="0">
                <a:latin typeface="Trebuchet MS" panose="020B0603020202020204" pitchFamily="34" charset="0"/>
              </a:rPr>
              <a:t>Benefit/SC Impact</a:t>
            </a:r>
          </a:p>
        </p:txBody>
      </p:sp>
      <p:sp>
        <p:nvSpPr>
          <p:cNvPr id="6" name="TextBox 5">
            <a:extLst>
              <a:ext uri="{FF2B5EF4-FFF2-40B4-BE49-F238E27FC236}">
                <a16:creationId xmlns:a16="http://schemas.microsoft.com/office/drawing/2014/main" id="{16DAFA85-6932-4620-958F-874444A626A0}"/>
              </a:ext>
            </a:extLst>
          </p:cNvPr>
          <p:cNvSpPr txBox="1"/>
          <p:nvPr/>
        </p:nvSpPr>
        <p:spPr>
          <a:xfrm>
            <a:off x="1143000" y="1676400"/>
            <a:ext cx="7239000" cy="2308324"/>
          </a:xfrm>
          <a:prstGeom prst="rect">
            <a:avLst/>
          </a:prstGeom>
          <a:noFill/>
        </p:spPr>
        <p:txBody>
          <a:bodyPr wrap="square" rtlCol="0">
            <a:spAutoFit/>
          </a:bodyPr>
          <a:lstStyle/>
          <a:p>
            <a:pPr marL="285750" indent="-285750">
              <a:buFont typeface="Arial" panose="020B0604020202020204" pitchFamily="34" charset="0"/>
              <a:buChar char="•"/>
            </a:pPr>
            <a:r>
              <a:rPr lang="en-US" sz="1600" dirty="0">
                <a:solidFill>
                  <a:schemeClr val="tx1">
                    <a:lumMod val="75000"/>
                    <a:lumOff val="25000"/>
                  </a:schemeClr>
                </a:solidFill>
                <a:latin typeface="Trebuchet MS" panose="020B0603020202020204" pitchFamily="34" charset="0"/>
              </a:rPr>
              <a:t>What benefits to society if any would occur</a:t>
            </a:r>
          </a:p>
          <a:p>
            <a:pPr marL="285750" indent="-285750">
              <a:buFont typeface="Arial" panose="020B0604020202020204" pitchFamily="34" charset="0"/>
              <a:buChar char="•"/>
            </a:pPr>
            <a:r>
              <a:rPr lang="en-US" sz="1600" dirty="0">
                <a:solidFill>
                  <a:schemeClr val="tx1">
                    <a:lumMod val="75000"/>
                    <a:lumOff val="25000"/>
                  </a:schemeClr>
                </a:solidFill>
                <a:latin typeface="Trebuchet MS" panose="020B0603020202020204" pitchFamily="34" charset="0"/>
              </a:rPr>
              <a:t>If applicable, please highlight current or prospective ties or linkages to major industries, organizations or initiatives in SC including its universities or tech schools </a:t>
            </a:r>
          </a:p>
          <a:p>
            <a:pPr marL="285750" indent="-285750">
              <a:buFont typeface="Arial" panose="020B0604020202020204" pitchFamily="34" charset="0"/>
              <a:buChar char="•"/>
            </a:pPr>
            <a:r>
              <a:rPr lang="en-US" sz="1600" dirty="0">
                <a:solidFill>
                  <a:schemeClr val="tx1">
                    <a:lumMod val="75000"/>
                    <a:lumOff val="25000"/>
                  </a:schemeClr>
                </a:solidFill>
                <a:latin typeface="Trebuchet MS" panose="020B0603020202020204" pitchFamily="34" charset="0"/>
              </a:rPr>
              <a:t>In the financial proforma please take care to complete the jobs section and to highlight any you wish </a:t>
            </a:r>
          </a:p>
          <a:p>
            <a:pPr marL="285750" indent="-285750">
              <a:buFont typeface="Arial" panose="020B0604020202020204" pitchFamily="34" charset="0"/>
              <a:buChar char="•"/>
            </a:pPr>
            <a:r>
              <a:rPr lang="en-US" sz="1600" dirty="0">
                <a:solidFill>
                  <a:schemeClr val="tx1">
                    <a:lumMod val="75000"/>
                    <a:lumOff val="25000"/>
                  </a:schemeClr>
                </a:solidFill>
                <a:latin typeface="Trebuchet MS" panose="020B0603020202020204" pitchFamily="34" charset="0"/>
              </a:rPr>
              <a:t>What is the probability/propensity of the company to need and to attract funding outside any contemplated by SC Launch, Inc.   </a:t>
            </a:r>
          </a:p>
          <a:p>
            <a:pPr marL="285750" indent="-285750">
              <a:buFont typeface="Arial" panose="020B0604020202020204" pitchFamily="34" charset="0"/>
              <a:buChar char="•"/>
            </a:pPr>
            <a:r>
              <a:rPr lang="en-US" sz="1600" dirty="0">
                <a:solidFill>
                  <a:schemeClr val="tx1">
                    <a:lumMod val="75000"/>
                    <a:lumOff val="25000"/>
                  </a:schemeClr>
                </a:solidFill>
                <a:latin typeface="Trebuchet MS" panose="020B0603020202020204" pitchFamily="34" charset="0"/>
              </a:rPr>
              <a:t> Other benefits </a:t>
            </a:r>
          </a:p>
        </p:txBody>
      </p:sp>
    </p:spTree>
    <p:extLst>
      <p:ext uri="{BB962C8B-B14F-4D97-AF65-F5344CB8AC3E}">
        <p14:creationId xmlns:p14="http://schemas.microsoft.com/office/powerpoint/2010/main" val="9482304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9039"/>
            <a:ext cx="7772400" cy="1470025"/>
          </a:xfrm>
        </p:spPr>
        <p:txBody>
          <a:bodyPr>
            <a:normAutofit fontScale="90000"/>
          </a:bodyPr>
          <a:lstStyle/>
          <a:p>
            <a:br>
              <a:rPr lang="en-US" sz="3300" dirty="0"/>
            </a:br>
            <a:r>
              <a:rPr lang="en-US" sz="3100" i="1" dirty="0">
                <a:latin typeface="Trebuchet MS" panose="020B0603020202020204" pitchFamily="34" charset="0"/>
              </a:rPr>
              <a:t>OPENING SLIDE</a:t>
            </a:r>
            <a:br>
              <a:rPr lang="en-US" sz="3100" i="1" dirty="0">
                <a:latin typeface="Trebuchet MS" panose="020B0603020202020204" pitchFamily="34" charset="0"/>
              </a:rPr>
            </a:br>
            <a:br>
              <a:rPr lang="en-US" sz="3600" dirty="0">
                <a:latin typeface="Trebuchet MS" panose="020B0603020202020204" pitchFamily="34" charset="0"/>
              </a:rPr>
            </a:br>
            <a:r>
              <a:rPr lang="en-US" sz="3300" dirty="0">
                <a:latin typeface="Trebuchet MS" panose="020B0603020202020204" pitchFamily="34" charset="0"/>
              </a:rPr>
              <a:t>Title Slide</a:t>
            </a:r>
          </a:p>
        </p:txBody>
      </p:sp>
      <p:sp>
        <p:nvSpPr>
          <p:cNvPr id="3" name="Subtitle 2"/>
          <p:cNvSpPr>
            <a:spLocks noGrp="1"/>
          </p:cNvSpPr>
          <p:nvPr>
            <p:ph type="subTitle" idx="1"/>
          </p:nvPr>
        </p:nvSpPr>
        <p:spPr>
          <a:xfrm>
            <a:off x="1295400" y="3558185"/>
            <a:ext cx="7010400" cy="1752600"/>
          </a:xfrm>
        </p:spPr>
        <p:txBody>
          <a:bodyPr/>
          <a:lstStyle/>
          <a:p>
            <a:r>
              <a:rPr lang="en-US" dirty="0">
                <a:latin typeface="Trebuchet MS" panose="020B0603020202020204" pitchFamily="34" charset="0"/>
              </a:rPr>
              <a:t>Name, Date, URL, Company Logo and Contact Information</a:t>
            </a:r>
          </a:p>
          <a:p>
            <a:r>
              <a:rPr lang="en-US" dirty="0">
                <a:latin typeface="Trebuchet MS" panose="020B0603020202020204" pitchFamily="34" charset="0"/>
                <a:cs typeface="Calibri"/>
              </a:rPr>
              <a:t>Purpose in presenting</a:t>
            </a:r>
          </a:p>
          <a:p>
            <a:r>
              <a:rPr lang="en-US" dirty="0">
                <a:solidFill>
                  <a:schemeClr val="bg1">
                    <a:lumMod val="65000"/>
                  </a:schemeClr>
                </a:solidFill>
                <a:latin typeface="Trebuchet MS" panose="020B0603020202020204" pitchFamily="34" charset="0"/>
                <a:cs typeface="Calibri"/>
              </a:rPr>
              <a:t>(Options: Company Update, Client Company, ASAP, PDF, AG and or SBIR/STTR)</a:t>
            </a:r>
          </a:p>
          <a:p>
            <a:endParaRPr lang="en-US" dirty="0">
              <a:latin typeface="Trebuchet MS" panose="020B0603020202020204" pitchFamily="34" charset="0"/>
              <a:cs typeface="Calibri"/>
            </a:endParaRPr>
          </a:p>
          <a:p>
            <a:endParaRPr lang="en-US" dirty="0"/>
          </a:p>
        </p:txBody>
      </p:sp>
    </p:spTree>
    <p:extLst>
      <p:ext uri="{BB962C8B-B14F-4D97-AF65-F5344CB8AC3E}">
        <p14:creationId xmlns:p14="http://schemas.microsoft.com/office/powerpoint/2010/main" val="329935914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Trebuchet MS" panose="020B0603020202020204" pitchFamily="34" charset="0"/>
              </a:rPr>
              <a:t>Problem</a:t>
            </a:r>
          </a:p>
        </p:txBody>
      </p:sp>
      <p:sp>
        <p:nvSpPr>
          <p:cNvPr id="6" name="Content Placeholder 5"/>
          <p:cNvSpPr>
            <a:spLocks noGrp="1"/>
          </p:cNvSpPr>
          <p:nvPr>
            <p:ph idx="1"/>
          </p:nvPr>
        </p:nvSpPr>
        <p:spPr/>
        <p:txBody>
          <a:bodyPr/>
          <a:lstStyle/>
          <a:p>
            <a:r>
              <a:rPr lang="en-US" sz="1600" dirty="0">
                <a:latin typeface="Trebuchet MS" panose="020B0603020202020204" pitchFamily="34" charset="0"/>
              </a:rPr>
              <a:t>Please provide a specific definition of the problem, it’s scale and severity </a:t>
            </a:r>
          </a:p>
          <a:p>
            <a:r>
              <a:rPr lang="en-US" sz="1600" dirty="0">
                <a:latin typeface="Trebuchet MS" panose="020B0603020202020204" pitchFamily="34" charset="0"/>
              </a:rPr>
              <a:t>Very briefly mention who has this problem (</a:t>
            </a:r>
            <a:r>
              <a:rPr lang="en-US" sz="1600" dirty="0" err="1">
                <a:latin typeface="Trebuchet MS" panose="020B0603020202020204" pitchFamily="34" charset="0"/>
              </a:rPr>
              <a:t>ie</a:t>
            </a:r>
            <a:r>
              <a:rPr lang="en-US" sz="1600" dirty="0">
                <a:latin typeface="Trebuchet MS" panose="020B0603020202020204" pitchFamily="34" charset="0"/>
              </a:rPr>
              <a:t>: key market segment)</a:t>
            </a:r>
          </a:p>
          <a:p>
            <a:r>
              <a:rPr lang="en-US" sz="1600" dirty="0">
                <a:latin typeface="Trebuchet MS" panose="020B0603020202020204" pitchFamily="34" charset="0"/>
              </a:rPr>
              <a:t>Please touch on current solution(s) and their key shortcomings</a:t>
            </a:r>
          </a:p>
          <a:p>
            <a:endParaRPr lang="en-US" dirty="0"/>
          </a:p>
        </p:txBody>
      </p:sp>
    </p:spTree>
    <p:extLst>
      <p:ext uri="{BB962C8B-B14F-4D97-AF65-F5344CB8AC3E}">
        <p14:creationId xmlns:p14="http://schemas.microsoft.com/office/powerpoint/2010/main" val="11898854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rebuchet MS" panose="020B0603020202020204" pitchFamily="34" charset="0"/>
              </a:rPr>
              <a:t>Solution</a:t>
            </a:r>
          </a:p>
        </p:txBody>
      </p:sp>
      <p:sp>
        <p:nvSpPr>
          <p:cNvPr id="6" name="Content Placeholder 5"/>
          <p:cNvSpPr>
            <a:spLocks noGrp="1"/>
          </p:cNvSpPr>
          <p:nvPr>
            <p:ph idx="1"/>
          </p:nvPr>
        </p:nvSpPr>
        <p:spPr/>
        <p:txBody>
          <a:bodyPr/>
          <a:lstStyle/>
          <a:p>
            <a:pPr lvl="1">
              <a:buFont typeface="Arial" panose="020B0604020202020204" pitchFamily="34" charset="0"/>
              <a:buChar char="•"/>
            </a:pPr>
            <a:r>
              <a:rPr lang="en-US" sz="1600" dirty="0">
                <a:latin typeface="Trebuchet MS" panose="020B0603020202020204" pitchFamily="34" charset="0"/>
              </a:rPr>
              <a:t>Please briefly describe the solution</a:t>
            </a:r>
          </a:p>
          <a:p>
            <a:pPr lvl="1">
              <a:buFont typeface="Arial" panose="020B0604020202020204" pitchFamily="34" charset="0"/>
              <a:buChar char="•"/>
            </a:pPr>
            <a:r>
              <a:rPr lang="en-US" sz="1600" dirty="0">
                <a:latin typeface="Trebuchet MS" panose="020B0603020202020204" pitchFamily="34" charset="0"/>
              </a:rPr>
              <a:t>What is compelling/superior about it </a:t>
            </a:r>
          </a:p>
          <a:p>
            <a:pPr lvl="1">
              <a:buFont typeface="Arial" panose="020B0604020202020204" pitchFamily="34" charset="0"/>
              <a:buChar char="•"/>
            </a:pPr>
            <a:r>
              <a:rPr lang="en-US" sz="1600" dirty="0">
                <a:latin typeface="Trebuchet MS" panose="020B0603020202020204" pitchFamily="34" charset="0"/>
              </a:rPr>
              <a:t>How is it unique or highly differentiated from existing solutions</a:t>
            </a:r>
          </a:p>
          <a:p>
            <a:pPr lvl="1">
              <a:buFont typeface="Arial" panose="020B0604020202020204" pitchFamily="34" charset="0"/>
              <a:buChar char="•"/>
            </a:pPr>
            <a:r>
              <a:rPr lang="en-US" sz="1600" dirty="0">
                <a:latin typeface="Trebuchet MS" panose="020B0603020202020204" pitchFamily="34" charset="0"/>
              </a:rPr>
              <a:t>What is its current state of development</a:t>
            </a:r>
          </a:p>
          <a:p>
            <a:pPr marL="457200" lvl="1" indent="0">
              <a:buNone/>
            </a:pPr>
            <a:endParaRPr lang="en-US" dirty="0"/>
          </a:p>
          <a:p>
            <a:pPr marL="457200" lvl="1" indent="0">
              <a:buNone/>
            </a:pPr>
            <a:r>
              <a:rPr lang="en-US" dirty="0"/>
              <a:t> </a:t>
            </a:r>
          </a:p>
          <a:p>
            <a:pPr marL="457200" lvl="1" indent="0">
              <a:buNone/>
            </a:pPr>
            <a:endParaRPr lang="en-US" dirty="0"/>
          </a:p>
        </p:txBody>
      </p:sp>
    </p:spTree>
    <p:extLst>
      <p:ext uri="{BB962C8B-B14F-4D97-AF65-F5344CB8AC3E}">
        <p14:creationId xmlns:p14="http://schemas.microsoft.com/office/powerpoint/2010/main" val="25483760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rebuchet MS" panose="020B0603020202020204" pitchFamily="34" charset="0"/>
              </a:rPr>
              <a:t>Business Model</a:t>
            </a:r>
          </a:p>
        </p:txBody>
      </p:sp>
      <p:sp>
        <p:nvSpPr>
          <p:cNvPr id="6" name="Content Placeholder 5"/>
          <p:cNvSpPr>
            <a:spLocks noGrp="1"/>
          </p:cNvSpPr>
          <p:nvPr>
            <p:ph idx="1"/>
          </p:nvPr>
        </p:nvSpPr>
        <p:spPr/>
        <p:txBody>
          <a:bodyPr/>
          <a:lstStyle/>
          <a:p>
            <a:endParaRPr lang="en-US" dirty="0"/>
          </a:p>
          <a:p>
            <a:endParaRPr lang="en-US" dirty="0"/>
          </a:p>
        </p:txBody>
      </p:sp>
      <p:sp>
        <p:nvSpPr>
          <p:cNvPr id="4" name="TextBox 3">
            <a:extLst>
              <a:ext uri="{FF2B5EF4-FFF2-40B4-BE49-F238E27FC236}">
                <a16:creationId xmlns:a16="http://schemas.microsoft.com/office/drawing/2014/main" id="{017EC14F-53EC-400E-B13F-75D8B326B725}"/>
              </a:ext>
            </a:extLst>
          </p:cNvPr>
          <p:cNvSpPr txBox="1"/>
          <p:nvPr/>
        </p:nvSpPr>
        <p:spPr>
          <a:xfrm>
            <a:off x="597890" y="1823528"/>
            <a:ext cx="7467600" cy="1569660"/>
          </a:xfrm>
          <a:prstGeom prst="rect">
            <a:avLst/>
          </a:prstGeom>
          <a:noFill/>
        </p:spPr>
        <p:txBody>
          <a:bodyPr wrap="square" rtlCol="0">
            <a:spAutoFit/>
          </a:bodyPr>
          <a:lstStyle/>
          <a:p>
            <a:pPr marL="285750" indent="-285750">
              <a:buFont typeface="Arial" panose="020B0604020202020204" pitchFamily="34" charset="0"/>
              <a:buChar char="•"/>
            </a:pPr>
            <a:r>
              <a:rPr lang="en-US" sz="1600" dirty="0">
                <a:solidFill>
                  <a:schemeClr val="tx1">
                    <a:lumMod val="75000"/>
                    <a:lumOff val="25000"/>
                  </a:schemeClr>
                </a:solidFill>
                <a:latin typeface="Trebuchet MS" panose="020B0603020202020204" pitchFamily="34" charset="0"/>
              </a:rPr>
              <a:t>How does the product get to the customer (route to market) </a:t>
            </a:r>
          </a:p>
          <a:p>
            <a:pPr marL="285750" indent="-285750">
              <a:buFont typeface="Arial" panose="020B0604020202020204" pitchFamily="34" charset="0"/>
              <a:buChar char="•"/>
            </a:pPr>
            <a:r>
              <a:rPr lang="en-US" sz="1600" dirty="0">
                <a:solidFill>
                  <a:schemeClr val="tx1">
                    <a:lumMod val="75000"/>
                    <a:lumOff val="25000"/>
                  </a:schemeClr>
                </a:solidFill>
                <a:latin typeface="Trebuchet MS" panose="020B0603020202020204" pitchFamily="34" charset="0"/>
              </a:rPr>
              <a:t>Revenue path -- one-time sale, recurring revenue, combination  </a:t>
            </a:r>
          </a:p>
          <a:p>
            <a:pPr marL="285750" indent="-285750">
              <a:buFont typeface="Arial" panose="020B0604020202020204" pitchFamily="34" charset="0"/>
              <a:buChar char="•"/>
            </a:pPr>
            <a:r>
              <a:rPr lang="en-US" sz="1600" dirty="0">
                <a:solidFill>
                  <a:schemeClr val="tx1">
                    <a:lumMod val="75000"/>
                    <a:lumOff val="25000"/>
                  </a:schemeClr>
                </a:solidFill>
                <a:latin typeface="Trebuchet MS" panose="020B0603020202020204" pitchFamily="34" charset="0"/>
              </a:rPr>
              <a:t>Who else will expect to make margin in route to the customer purchase (</a:t>
            </a:r>
            <a:r>
              <a:rPr lang="en-US" sz="1600" dirty="0" err="1">
                <a:solidFill>
                  <a:schemeClr val="tx1">
                    <a:lumMod val="75000"/>
                    <a:lumOff val="25000"/>
                  </a:schemeClr>
                </a:solidFill>
                <a:latin typeface="Trebuchet MS" panose="020B0603020202020204" pitchFamily="34" charset="0"/>
              </a:rPr>
              <a:t>ie</a:t>
            </a:r>
            <a:r>
              <a:rPr lang="en-US" sz="1600" dirty="0">
                <a:solidFill>
                  <a:schemeClr val="tx1">
                    <a:lumMod val="75000"/>
                    <a:lumOff val="25000"/>
                  </a:schemeClr>
                </a:solidFill>
                <a:latin typeface="Trebuchet MS" panose="020B0603020202020204" pitchFamily="34" charset="0"/>
              </a:rPr>
              <a:t>:  distributors) </a:t>
            </a:r>
          </a:p>
          <a:p>
            <a:pPr marL="285750" indent="-285750">
              <a:buFont typeface="Arial" panose="020B0604020202020204" pitchFamily="34" charset="0"/>
              <a:buChar char="•"/>
            </a:pPr>
            <a:r>
              <a:rPr lang="en-US" sz="1600" dirty="0">
                <a:solidFill>
                  <a:schemeClr val="tx1">
                    <a:lumMod val="75000"/>
                    <a:lumOff val="25000"/>
                  </a:schemeClr>
                </a:solidFill>
                <a:latin typeface="Trebuchet MS" panose="020B0603020202020204" pitchFamily="34" charset="0"/>
              </a:rPr>
              <a:t>Do the pro forma financials reflect wholesale or finished product / service revenues and costs</a:t>
            </a:r>
          </a:p>
        </p:txBody>
      </p:sp>
    </p:spTree>
    <p:extLst>
      <p:ext uri="{BB962C8B-B14F-4D97-AF65-F5344CB8AC3E}">
        <p14:creationId xmlns:p14="http://schemas.microsoft.com/office/powerpoint/2010/main" val="39991060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rebuchet MS" panose="020B0603020202020204" pitchFamily="34" charset="0"/>
              </a:rPr>
              <a:t>Market Overview</a:t>
            </a:r>
          </a:p>
        </p:txBody>
      </p:sp>
      <p:sp>
        <p:nvSpPr>
          <p:cNvPr id="5" name="Content Placeholder 4"/>
          <p:cNvSpPr>
            <a:spLocks noGrp="1"/>
          </p:cNvSpPr>
          <p:nvPr>
            <p:ph idx="1"/>
          </p:nvPr>
        </p:nvSpPr>
        <p:spPr/>
        <p:txBody>
          <a:bodyPr/>
          <a:lstStyle/>
          <a:p>
            <a:pPr lvl="1"/>
            <a:endParaRPr lang="en-US" dirty="0"/>
          </a:p>
          <a:p>
            <a:endParaRPr lang="en-US" dirty="0"/>
          </a:p>
        </p:txBody>
      </p:sp>
      <p:sp>
        <p:nvSpPr>
          <p:cNvPr id="3" name="TextBox 2">
            <a:extLst>
              <a:ext uri="{FF2B5EF4-FFF2-40B4-BE49-F238E27FC236}">
                <a16:creationId xmlns:a16="http://schemas.microsoft.com/office/drawing/2014/main" id="{92FE8A47-AA83-401A-A4E7-0F476C917007}"/>
              </a:ext>
            </a:extLst>
          </p:cNvPr>
          <p:cNvSpPr txBox="1"/>
          <p:nvPr/>
        </p:nvSpPr>
        <p:spPr>
          <a:xfrm>
            <a:off x="762000" y="1811643"/>
            <a:ext cx="7924800" cy="1815882"/>
          </a:xfrm>
          <a:prstGeom prst="rect">
            <a:avLst/>
          </a:prstGeom>
          <a:noFill/>
        </p:spPr>
        <p:txBody>
          <a:bodyPr wrap="square" rtlCol="0">
            <a:spAutoFit/>
          </a:bodyPr>
          <a:lstStyle/>
          <a:p>
            <a:pPr marL="285750" indent="-285750">
              <a:buFont typeface="Arial" panose="020B0604020202020204" pitchFamily="34" charset="0"/>
              <a:buChar char="•"/>
            </a:pPr>
            <a:r>
              <a:rPr lang="en-US" sz="1600" dirty="0">
                <a:solidFill>
                  <a:schemeClr val="tx1">
                    <a:lumMod val="75000"/>
                    <a:lumOff val="25000"/>
                  </a:schemeClr>
                </a:solidFill>
                <a:latin typeface="Trebuchet MS" panose="020B0603020202020204" pitchFamily="34" charset="0"/>
              </a:rPr>
              <a:t>Global market potential and regional breakdown with history and growth forecast </a:t>
            </a:r>
          </a:p>
          <a:p>
            <a:pPr marL="285750" indent="-285750">
              <a:buFont typeface="Arial" panose="020B0604020202020204" pitchFamily="34" charset="0"/>
              <a:buChar char="•"/>
            </a:pPr>
            <a:r>
              <a:rPr lang="en-US" sz="1600" dirty="0">
                <a:solidFill>
                  <a:schemeClr val="tx1">
                    <a:lumMod val="75000"/>
                    <a:lumOff val="25000"/>
                  </a:schemeClr>
                </a:solidFill>
                <a:latin typeface="Trebuchet MS" panose="020B0603020202020204" pitchFamily="34" charset="0"/>
              </a:rPr>
              <a:t>Please highlight the initial market segment and size/growth forecast</a:t>
            </a:r>
          </a:p>
          <a:p>
            <a:pPr marL="285750" indent="-285750">
              <a:buFont typeface="Arial" panose="020B0604020202020204" pitchFamily="34" charset="0"/>
              <a:buChar char="•"/>
            </a:pPr>
            <a:r>
              <a:rPr lang="en-US" sz="1600" dirty="0">
                <a:solidFill>
                  <a:schemeClr val="tx1">
                    <a:lumMod val="75000"/>
                    <a:lumOff val="25000"/>
                  </a:schemeClr>
                </a:solidFill>
                <a:latin typeface="Trebuchet MS" panose="020B0603020202020204" pitchFamily="34" charset="0"/>
              </a:rPr>
              <a:t>Note any endorsements, certifications, federal or state approvals needed to enter or excel in the market space </a:t>
            </a:r>
          </a:p>
          <a:p>
            <a:pPr marL="285750" indent="-285750">
              <a:buFont typeface="Arial" panose="020B0604020202020204" pitchFamily="34" charset="0"/>
              <a:buChar char="•"/>
            </a:pPr>
            <a:r>
              <a:rPr lang="en-US" sz="1600" dirty="0">
                <a:solidFill>
                  <a:schemeClr val="tx1">
                    <a:lumMod val="75000"/>
                    <a:lumOff val="25000"/>
                  </a:schemeClr>
                </a:solidFill>
                <a:latin typeface="Trebuchet MS" panose="020B0603020202020204" pitchFamily="34" charset="0"/>
              </a:rPr>
              <a:t>Please note and special or unusual circumstances, if any, that create a window of opportunity    </a:t>
            </a:r>
          </a:p>
        </p:txBody>
      </p:sp>
    </p:spTree>
    <p:extLst>
      <p:ext uri="{BB962C8B-B14F-4D97-AF65-F5344CB8AC3E}">
        <p14:creationId xmlns:p14="http://schemas.microsoft.com/office/powerpoint/2010/main" val="5683042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rebuchet MS" panose="020B0603020202020204" pitchFamily="34" charset="0"/>
              </a:rPr>
              <a:t>Competitive Advantage</a:t>
            </a:r>
          </a:p>
        </p:txBody>
      </p:sp>
      <p:sp>
        <p:nvSpPr>
          <p:cNvPr id="3" name="TextBox 2">
            <a:extLst>
              <a:ext uri="{FF2B5EF4-FFF2-40B4-BE49-F238E27FC236}">
                <a16:creationId xmlns:a16="http://schemas.microsoft.com/office/drawing/2014/main" id="{FB92539C-0910-4986-B6CE-89DB512B7549}"/>
              </a:ext>
            </a:extLst>
          </p:cNvPr>
          <p:cNvSpPr txBox="1"/>
          <p:nvPr/>
        </p:nvSpPr>
        <p:spPr>
          <a:xfrm>
            <a:off x="914400" y="1905000"/>
            <a:ext cx="6858000" cy="1323439"/>
          </a:xfrm>
          <a:prstGeom prst="rect">
            <a:avLst/>
          </a:prstGeom>
          <a:noFill/>
        </p:spPr>
        <p:txBody>
          <a:bodyPr wrap="square" rtlCol="0">
            <a:spAutoFit/>
          </a:bodyPr>
          <a:lstStyle/>
          <a:p>
            <a:pPr marL="285750" indent="-285750">
              <a:buFont typeface="Arial" panose="020B0604020202020204" pitchFamily="34" charset="0"/>
              <a:buChar char="•"/>
            </a:pPr>
            <a:r>
              <a:rPr lang="en-US" sz="1600" dirty="0">
                <a:solidFill>
                  <a:schemeClr val="tx1">
                    <a:lumMod val="75000"/>
                    <a:lumOff val="25000"/>
                  </a:schemeClr>
                </a:solidFill>
                <a:latin typeface="Trebuchet MS" panose="020B0603020202020204" pitchFamily="34" charset="0"/>
              </a:rPr>
              <a:t>Please provide a qualitative/quantitative comparison to substitutes or competitive alternatives </a:t>
            </a:r>
          </a:p>
          <a:p>
            <a:pPr marL="285750" indent="-285750">
              <a:buFont typeface="Arial" panose="020B0604020202020204" pitchFamily="34" charset="0"/>
              <a:buChar char="•"/>
            </a:pPr>
            <a:r>
              <a:rPr lang="en-US" sz="1600" dirty="0">
                <a:solidFill>
                  <a:schemeClr val="tx1">
                    <a:lumMod val="75000"/>
                    <a:lumOff val="25000"/>
                  </a:schemeClr>
                </a:solidFill>
                <a:latin typeface="Trebuchet MS" panose="020B0603020202020204" pitchFamily="34" charset="0"/>
              </a:rPr>
              <a:t>If applicable, has a Freedom to Operate analysis been conducted </a:t>
            </a:r>
          </a:p>
          <a:p>
            <a:pPr marL="285750" indent="-285750">
              <a:buFont typeface="Arial" panose="020B0604020202020204" pitchFamily="34" charset="0"/>
              <a:buChar char="•"/>
            </a:pPr>
            <a:r>
              <a:rPr lang="en-US" sz="1600" dirty="0">
                <a:solidFill>
                  <a:schemeClr val="tx1">
                    <a:lumMod val="75000"/>
                    <a:lumOff val="25000"/>
                  </a:schemeClr>
                </a:solidFill>
                <a:latin typeface="Trebuchet MS" panose="020B0603020202020204" pitchFamily="34" charset="0"/>
              </a:rPr>
              <a:t>Please highlight key barriers to entry </a:t>
            </a:r>
          </a:p>
          <a:p>
            <a:pPr marL="285750" indent="-285750">
              <a:buFont typeface="Arial" panose="020B0604020202020204" pitchFamily="34" charset="0"/>
              <a:buChar char="•"/>
            </a:pPr>
            <a:r>
              <a:rPr lang="en-US" sz="1600" dirty="0">
                <a:solidFill>
                  <a:schemeClr val="tx1">
                    <a:lumMod val="75000"/>
                    <a:lumOff val="25000"/>
                  </a:schemeClr>
                </a:solidFill>
                <a:latin typeface="Trebuchet MS" panose="020B0603020202020204" pitchFamily="34" charset="0"/>
              </a:rPr>
              <a:t>Please highlight product/service defensibility and status    </a:t>
            </a:r>
          </a:p>
        </p:txBody>
      </p:sp>
    </p:spTree>
    <p:extLst>
      <p:ext uri="{BB962C8B-B14F-4D97-AF65-F5344CB8AC3E}">
        <p14:creationId xmlns:p14="http://schemas.microsoft.com/office/powerpoint/2010/main" val="15477544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691393" y="304800"/>
            <a:ext cx="8229600" cy="1143000"/>
          </a:xfrm>
        </p:spPr>
        <p:txBody>
          <a:bodyPr>
            <a:normAutofit/>
          </a:bodyPr>
          <a:lstStyle/>
          <a:p>
            <a:r>
              <a:rPr lang="en-US" dirty="0">
                <a:latin typeface="Trebuchet MS" panose="020B0603020202020204" pitchFamily="34" charset="0"/>
              </a:rPr>
              <a:t>Key Milestones</a:t>
            </a:r>
          </a:p>
        </p:txBody>
      </p:sp>
      <p:sp>
        <p:nvSpPr>
          <p:cNvPr id="3" name="TextBox 2">
            <a:extLst>
              <a:ext uri="{FF2B5EF4-FFF2-40B4-BE49-F238E27FC236}">
                <a16:creationId xmlns:a16="http://schemas.microsoft.com/office/drawing/2014/main" id="{6FD5D7A9-70C2-491D-8FBE-6CC5BAB0E48F}"/>
              </a:ext>
            </a:extLst>
          </p:cNvPr>
          <p:cNvSpPr txBox="1"/>
          <p:nvPr/>
        </p:nvSpPr>
        <p:spPr>
          <a:xfrm>
            <a:off x="691393" y="1981200"/>
            <a:ext cx="7924800" cy="830997"/>
          </a:xfrm>
          <a:prstGeom prst="rect">
            <a:avLst/>
          </a:prstGeom>
          <a:noFill/>
        </p:spPr>
        <p:txBody>
          <a:bodyPr wrap="square" rtlCol="0">
            <a:spAutoFit/>
          </a:bodyPr>
          <a:lstStyle/>
          <a:p>
            <a:pPr marL="285750" indent="-285750">
              <a:buFont typeface="Arial" panose="020B0604020202020204" pitchFamily="34" charset="0"/>
              <a:buChar char="•"/>
            </a:pPr>
            <a:r>
              <a:rPr lang="en-US" sz="1600" dirty="0">
                <a:solidFill>
                  <a:schemeClr val="tx1">
                    <a:lumMod val="75000"/>
                    <a:lumOff val="25000"/>
                  </a:schemeClr>
                </a:solidFill>
                <a:latin typeface="Trebuchet MS" panose="020B0603020202020204" pitchFamily="34" charset="0"/>
              </a:rPr>
              <a:t>What key milestones already achieved </a:t>
            </a:r>
          </a:p>
          <a:p>
            <a:pPr marL="285750" indent="-285750">
              <a:buFont typeface="Arial" panose="020B0604020202020204" pitchFamily="34" charset="0"/>
              <a:buChar char="•"/>
            </a:pPr>
            <a:r>
              <a:rPr lang="en-US" sz="1600" dirty="0">
                <a:solidFill>
                  <a:schemeClr val="tx1">
                    <a:lumMod val="75000"/>
                    <a:lumOff val="25000"/>
                  </a:schemeClr>
                </a:solidFill>
                <a:latin typeface="Trebuchet MS" panose="020B0603020202020204" pitchFamily="34" charset="0"/>
              </a:rPr>
              <a:t>Next key milestones to either commercialization or later funding round </a:t>
            </a:r>
          </a:p>
          <a:p>
            <a:pPr marL="285750" indent="-285750">
              <a:buFont typeface="Arial" panose="020B0604020202020204" pitchFamily="34" charset="0"/>
              <a:buChar char="•"/>
            </a:pPr>
            <a:r>
              <a:rPr lang="en-US" sz="1600" dirty="0">
                <a:solidFill>
                  <a:schemeClr val="tx1">
                    <a:lumMod val="75000"/>
                    <a:lumOff val="25000"/>
                  </a:schemeClr>
                </a:solidFill>
                <a:latin typeface="Trebuchet MS" panose="020B0603020202020204" pitchFamily="34" charset="0"/>
              </a:rPr>
              <a:t>Budget and timing to achieve </a:t>
            </a:r>
          </a:p>
        </p:txBody>
      </p:sp>
    </p:spTree>
    <p:extLst>
      <p:ext uri="{BB962C8B-B14F-4D97-AF65-F5344CB8AC3E}">
        <p14:creationId xmlns:p14="http://schemas.microsoft.com/office/powerpoint/2010/main" val="26963515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457200"/>
            <a:ext cx="8229600" cy="1143000"/>
          </a:xfrm>
        </p:spPr>
        <p:txBody>
          <a:bodyPr/>
          <a:lstStyle/>
          <a:p>
            <a:r>
              <a:rPr lang="en-US" dirty="0">
                <a:latin typeface="Trebuchet MS" panose="020B0603020202020204" pitchFamily="34" charset="0"/>
              </a:rPr>
              <a:t>Financials</a:t>
            </a:r>
          </a:p>
        </p:txBody>
      </p:sp>
      <p:sp>
        <p:nvSpPr>
          <p:cNvPr id="3" name="TextBox 2">
            <a:extLst>
              <a:ext uri="{FF2B5EF4-FFF2-40B4-BE49-F238E27FC236}">
                <a16:creationId xmlns:a16="http://schemas.microsoft.com/office/drawing/2014/main" id="{42327245-ED61-45DD-A5B8-125024CA882B}"/>
              </a:ext>
            </a:extLst>
          </p:cNvPr>
          <p:cNvSpPr txBox="1"/>
          <p:nvPr/>
        </p:nvSpPr>
        <p:spPr>
          <a:xfrm>
            <a:off x="1143000" y="1981200"/>
            <a:ext cx="7315200" cy="2062103"/>
          </a:xfrm>
          <a:prstGeom prst="rect">
            <a:avLst/>
          </a:prstGeom>
          <a:noFill/>
        </p:spPr>
        <p:txBody>
          <a:bodyPr wrap="square" rtlCol="0">
            <a:spAutoFit/>
          </a:bodyPr>
          <a:lstStyle/>
          <a:p>
            <a:pPr marL="285750" indent="-285750">
              <a:buFont typeface="Arial" panose="020B0604020202020204" pitchFamily="34" charset="0"/>
              <a:buChar char="•"/>
            </a:pPr>
            <a:r>
              <a:rPr lang="en-US" sz="1600" dirty="0">
                <a:solidFill>
                  <a:schemeClr val="tx1">
                    <a:lumMod val="75000"/>
                    <a:lumOff val="25000"/>
                  </a:schemeClr>
                </a:solidFill>
                <a:latin typeface="Trebuchet MS" panose="020B0603020202020204" pitchFamily="34" charset="0"/>
              </a:rPr>
              <a:t>SC Launch Pro forma (please note the first 1-2 years are about expected financial results while later years are more about potential)  </a:t>
            </a:r>
          </a:p>
          <a:p>
            <a:pPr marL="285750" indent="-285750">
              <a:buFont typeface="Arial" panose="020B0604020202020204" pitchFamily="34" charset="0"/>
              <a:buChar char="•"/>
            </a:pPr>
            <a:r>
              <a:rPr lang="en-US" sz="1600" dirty="0">
                <a:solidFill>
                  <a:schemeClr val="tx1">
                    <a:lumMod val="75000"/>
                    <a:lumOff val="25000"/>
                  </a:schemeClr>
                </a:solidFill>
                <a:latin typeface="Trebuchet MS" panose="020B0603020202020204" pitchFamily="34" charset="0"/>
              </a:rPr>
              <a:t>Key points are timing and financials to break even</a:t>
            </a:r>
          </a:p>
          <a:p>
            <a:pPr marL="285750" indent="-285750">
              <a:buFont typeface="Arial" panose="020B0604020202020204" pitchFamily="34" charset="0"/>
              <a:buChar char="•"/>
            </a:pPr>
            <a:r>
              <a:rPr lang="en-US" sz="1600" dirty="0">
                <a:solidFill>
                  <a:schemeClr val="tx1">
                    <a:lumMod val="75000"/>
                    <a:lumOff val="25000"/>
                  </a:schemeClr>
                </a:solidFill>
                <a:latin typeface="Trebuchet MS" panose="020B0603020202020204" pitchFamily="34" charset="0"/>
              </a:rPr>
              <a:t>Appendix slides such as prospective customer acquisition timing and size, unit cost analysis, customer acquisition  and lifetime value analysis, competitor size and growth rates make the financial case stronger    </a:t>
            </a:r>
          </a:p>
          <a:p>
            <a:pPr marL="285750" indent="-285750">
              <a:buFont typeface="Arial" panose="020B0604020202020204" pitchFamily="34" charset="0"/>
              <a:buChar char="•"/>
            </a:pPr>
            <a:r>
              <a:rPr lang="en-US" sz="1600" dirty="0">
                <a:solidFill>
                  <a:schemeClr val="tx1">
                    <a:lumMod val="75000"/>
                    <a:lumOff val="25000"/>
                  </a:schemeClr>
                </a:solidFill>
                <a:latin typeface="Trebuchet MS" panose="020B0603020202020204" pitchFamily="34" charset="0"/>
              </a:rPr>
              <a:t>Need for capital and capital paid in to date are key components of the proforma </a:t>
            </a:r>
          </a:p>
        </p:txBody>
      </p:sp>
    </p:spTree>
    <p:extLst>
      <p:ext uri="{BB962C8B-B14F-4D97-AF65-F5344CB8AC3E}">
        <p14:creationId xmlns:p14="http://schemas.microsoft.com/office/powerpoint/2010/main" val="32775847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4BBE9953611B843987B425B5EBA674F" ma:contentTypeVersion="8" ma:contentTypeDescription="Create a new document." ma:contentTypeScope="" ma:versionID="31830c084e2497a2f13ad851a9844819">
  <xsd:schema xmlns:xsd="http://www.w3.org/2001/XMLSchema" xmlns:xs="http://www.w3.org/2001/XMLSchema" xmlns:p="http://schemas.microsoft.com/office/2006/metadata/properties" xmlns:ns2="20a8250f-f019-485a-8dd5-9f63adbd944c" xmlns:ns3="68800ab7-d130-4f54-a929-efa5bbbdd70a" targetNamespace="http://schemas.microsoft.com/office/2006/metadata/properties" ma:root="true" ma:fieldsID="f7038a76a4fb7dc8dc4b91133538357b" ns2:_="" ns3:_="">
    <xsd:import namespace="20a8250f-f019-485a-8dd5-9f63adbd944c"/>
    <xsd:import namespace="68800ab7-d130-4f54-a929-efa5bbbdd70a"/>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DateTaken" minOccurs="0"/>
                <xsd:element ref="ns2:MediaServiceOCR"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0a8250f-f019-485a-8dd5-9f63adbd944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8800ab7-d130-4f54-a929-efa5bbbdd70a" elementFormDefault="qualified">
    <xsd:import namespace="http://schemas.microsoft.com/office/2006/documentManagement/types"/>
    <xsd:import namespace="http://schemas.microsoft.com/office/infopath/2007/PartnerControls"/>
    <xsd:element name="SharedWithUsers" ma:index="13" nillable="true" ma:displayName="Shared With"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68800ab7-d130-4f54-a929-efa5bbbdd70a">
      <UserInfo>
        <DisplayName>Housley, Mark</DisplayName>
        <AccountId>33</AccountId>
        <AccountType/>
      </UserInfo>
    </SharedWithUsers>
  </documentManagement>
</p:properties>
</file>

<file path=customXml/itemProps1.xml><?xml version="1.0" encoding="utf-8"?>
<ds:datastoreItem xmlns:ds="http://schemas.openxmlformats.org/officeDocument/2006/customXml" ds:itemID="{DC121FC4-0182-4DB2-8555-55097EFA153F}">
  <ds:schemaRefs>
    <ds:schemaRef ds:uri="http://schemas.microsoft.com/sharepoint/v3/contenttype/forms"/>
  </ds:schemaRefs>
</ds:datastoreItem>
</file>

<file path=customXml/itemProps2.xml><?xml version="1.0" encoding="utf-8"?>
<ds:datastoreItem xmlns:ds="http://schemas.openxmlformats.org/officeDocument/2006/customXml" ds:itemID="{822EE205-CF70-42D9-A7CE-CDCC0959996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0a8250f-f019-485a-8dd5-9f63adbd944c"/>
    <ds:schemaRef ds:uri="68800ab7-d130-4f54-a929-efa5bbbdd70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BFBC912-F859-453E-B828-25EAF644AE6E}">
  <ds:schemaRefs>
    <ds:schemaRef ds:uri="http://schemas.microsoft.com/office/2006/metadata/properties"/>
    <ds:schemaRef ds:uri="http://purl.org/dc/terms/"/>
    <ds:schemaRef ds:uri="http://schemas.openxmlformats.org/package/2006/metadata/core-properties"/>
    <ds:schemaRef ds:uri="68800ab7-d130-4f54-a929-efa5bbbdd70a"/>
    <ds:schemaRef ds:uri="http://schemas.microsoft.com/office/2006/documentManagement/types"/>
    <ds:schemaRef ds:uri="20a8250f-f019-485a-8dd5-9f63adbd944c"/>
    <ds:schemaRef ds:uri="http://purl.org/dc/elements/1.1/"/>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133</TotalTime>
  <Words>569</Words>
  <Application>Microsoft Office PowerPoint</Application>
  <PresentationFormat>On-screen Show (4:3)</PresentationFormat>
  <Paragraphs>74</Paragraphs>
  <Slides>11</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Trebuchet MS</vt:lpstr>
      <vt:lpstr>Office Theme</vt:lpstr>
      <vt:lpstr>SC Launch Investment Pitch Outline</vt:lpstr>
      <vt:lpstr> OPENING SLIDE  Title Slide</vt:lpstr>
      <vt:lpstr>Problem</vt:lpstr>
      <vt:lpstr>Solution</vt:lpstr>
      <vt:lpstr>Business Model</vt:lpstr>
      <vt:lpstr>Market Overview</vt:lpstr>
      <vt:lpstr>Competitive Advantage</vt:lpstr>
      <vt:lpstr>Key Milestones</vt:lpstr>
      <vt:lpstr>Financials</vt:lpstr>
      <vt:lpstr>Team</vt:lpstr>
      <vt:lpstr>Benefit/SC Impact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Long, Angela</dc:creator>
  <cp:lastModifiedBy>Holly Unger</cp:lastModifiedBy>
  <cp:revision>26</cp:revision>
  <cp:lastPrinted>2016-01-11T20:42:20Z</cp:lastPrinted>
  <dcterms:created xsi:type="dcterms:W3CDTF">2017-01-24T14:43:37Z</dcterms:created>
  <dcterms:modified xsi:type="dcterms:W3CDTF">2018-08-20T19:47:44Z</dcterms:modified>
  <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9a5fe0de-069c-4a83-9dcb-6d89195188aa</vt:lpwstr>
  </property>
  <property fmtid="{D5CDD505-2E9C-101B-9397-08002B2CF9AE}" pid="3" name="ContentTypeId">
    <vt:lpwstr>0x01010094BBE9953611B843987B425B5EBA674F</vt:lpwstr>
  </property>
  <property fmtid="{D5CDD505-2E9C-101B-9397-08002B2CF9AE}" pid="4" name="Order">
    <vt:r8>100</vt:r8>
  </property>
</Properties>
</file>